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5" r:id="rId3"/>
    <p:sldId id="260" r:id="rId4"/>
    <p:sldId id="257" r:id="rId5"/>
    <p:sldId id="258" r:id="rId6"/>
    <p:sldId id="261" r:id="rId7"/>
    <p:sldId id="263" r:id="rId8"/>
    <p:sldId id="259" r:id="rId9"/>
    <p:sldId id="264"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85" d="100"/>
          <a:sy n="85" d="100"/>
        </p:scale>
        <p:origin x="90" y="7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U.S. Greenhouse Gas Emission by Economic Sector, 1990 - 2019</a:t>
            </a:r>
          </a:p>
          <a:p>
            <a:pPr>
              <a:defRPr/>
            </a:pPr>
            <a:r>
              <a:rPr lang="en-US" sz="1100"/>
              <a:t>source U.S. EPA</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data!$A$2</c:f>
              <c:strCache>
                <c:ptCount val="1"/>
                <c:pt idx="0">
                  <c:v>Transportation</c:v>
                </c:pt>
              </c:strCache>
            </c:strRef>
          </c:tx>
          <c:spPr>
            <a:ln w="28575" cap="rnd">
              <a:solidFill>
                <a:schemeClr val="accent1"/>
              </a:solidFill>
              <a:round/>
            </a:ln>
            <a:effectLst/>
          </c:spPr>
          <c:marker>
            <c:symbol val="none"/>
          </c:marker>
          <c:cat>
            <c:numRef>
              <c:f>data!$B$1:$AE$1</c:f>
              <c:numCache>
                <c:formatCode>General</c:formatCode>
                <c:ptCount val="30"/>
                <c:pt idx="0">
                  <c:v>1990</c:v>
                </c:pt>
                <c:pt idx="1">
                  <c:v>1991</c:v>
                </c:pt>
                <c:pt idx="2">
                  <c:v>1992</c:v>
                </c:pt>
                <c:pt idx="3">
                  <c:v>1993</c:v>
                </c:pt>
                <c:pt idx="4">
                  <c:v>1994</c:v>
                </c:pt>
                <c:pt idx="5">
                  <c:v>1995</c:v>
                </c:pt>
                <c:pt idx="6">
                  <c:v>1996</c:v>
                </c:pt>
                <c:pt idx="7">
                  <c:v>1997</c:v>
                </c:pt>
                <c:pt idx="8">
                  <c:v>1998</c:v>
                </c:pt>
                <c:pt idx="9">
                  <c:v>1999</c:v>
                </c:pt>
                <c:pt idx="10">
                  <c:v>2000</c:v>
                </c:pt>
                <c:pt idx="11">
                  <c:v>2001</c:v>
                </c:pt>
                <c:pt idx="12">
                  <c:v>2002</c:v>
                </c:pt>
                <c:pt idx="13">
                  <c:v>2003</c:v>
                </c:pt>
                <c:pt idx="14">
                  <c:v>2004</c:v>
                </c:pt>
                <c:pt idx="15">
                  <c:v>2005</c:v>
                </c:pt>
                <c:pt idx="16">
                  <c:v>2006</c:v>
                </c:pt>
                <c:pt idx="17">
                  <c:v>2007</c:v>
                </c:pt>
                <c:pt idx="18">
                  <c:v>2008</c:v>
                </c:pt>
                <c:pt idx="19">
                  <c:v>2009</c:v>
                </c:pt>
                <c:pt idx="20">
                  <c:v>2010</c:v>
                </c:pt>
                <c:pt idx="21">
                  <c:v>2011</c:v>
                </c:pt>
                <c:pt idx="22">
                  <c:v>2012</c:v>
                </c:pt>
                <c:pt idx="23">
                  <c:v>2013</c:v>
                </c:pt>
                <c:pt idx="24">
                  <c:v>2014</c:v>
                </c:pt>
                <c:pt idx="25">
                  <c:v>2015</c:v>
                </c:pt>
                <c:pt idx="26">
                  <c:v>2016</c:v>
                </c:pt>
                <c:pt idx="27">
                  <c:v>2017</c:v>
                </c:pt>
                <c:pt idx="28">
                  <c:v>2018</c:v>
                </c:pt>
                <c:pt idx="29">
                  <c:v>2019</c:v>
                </c:pt>
              </c:numCache>
            </c:numRef>
          </c:cat>
          <c:val>
            <c:numRef>
              <c:f>data!$B$2:$AE$2</c:f>
              <c:numCache>
                <c:formatCode>General</c:formatCode>
                <c:ptCount val="30"/>
                <c:pt idx="0">
                  <c:v>1526.6227940000001</c:v>
                </c:pt>
                <c:pt idx="1">
                  <c:v>1480.4890439999999</c:v>
                </c:pt>
                <c:pt idx="2">
                  <c:v>1540.034504</c:v>
                </c:pt>
                <c:pt idx="3">
                  <c:v>1577.034801</c:v>
                </c:pt>
                <c:pt idx="4">
                  <c:v>1631.976758</c:v>
                </c:pt>
                <c:pt idx="5">
                  <c:v>1667.146555</c:v>
                </c:pt>
                <c:pt idx="6">
                  <c:v>1723.370543</c:v>
                </c:pt>
                <c:pt idx="7">
                  <c:v>1749.961462</c:v>
                </c:pt>
                <c:pt idx="8">
                  <c:v>1792.4122110000001</c:v>
                </c:pt>
                <c:pt idx="9">
                  <c:v>1863.40094</c:v>
                </c:pt>
                <c:pt idx="10">
                  <c:v>1913.656839</c:v>
                </c:pt>
                <c:pt idx="11">
                  <c:v>1885.5522100000001</c:v>
                </c:pt>
                <c:pt idx="12">
                  <c:v>1926.0900389999999</c:v>
                </c:pt>
                <c:pt idx="13">
                  <c:v>1933.4337760000001</c:v>
                </c:pt>
                <c:pt idx="14">
                  <c:v>1965.962902</c:v>
                </c:pt>
                <c:pt idx="15">
                  <c:v>1975.58808</c:v>
                </c:pt>
                <c:pt idx="16">
                  <c:v>1975.9168460000001</c:v>
                </c:pt>
                <c:pt idx="17">
                  <c:v>1974.4031709999999</c:v>
                </c:pt>
                <c:pt idx="18">
                  <c:v>1870.832363</c:v>
                </c:pt>
                <c:pt idx="19">
                  <c:v>1796.198799</c:v>
                </c:pt>
                <c:pt idx="20">
                  <c:v>1802.1548089999999</c:v>
                </c:pt>
                <c:pt idx="21">
                  <c:v>1769.063259</c:v>
                </c:pt>
                <c:pt idx="22">
                  <c:v>1749.4247989999999</c:v>
                </c:pt>
                <c:pt idx="23">
                  <c:v>1751.910826</c:v>
                </c:pt>
                <c:pt idx="24">
                  <c:v>1785.9202210000001</c:v>
                </c:pt>
                <c:pt idx="25">
                  <c:v>1794.0544560000001</c:v>
                </c:pt>
                <c:pt idx="26">
                  <c:v>1829.968791</c:v>
                </c:pt>
                <c:pt idx="27">
                  <c:v>1847.329197</c:v>
                </c:pt>
                <c:pt idx="28">
                  <c:v>1878.1990370000001</c:v>
                </c:pt>
                <c:pt idx="29">
                  <c:v>1875.7305879999999</c:v>
                </c:pt>
              </c:numCache>
            </c:numRef>
          </c:val>
          <c:smooth val="0"/>
          <c:extLst>
            <c:ext xmlns:c16="http://schemas.microsoft.com/office/drawing/2014/chart" uri="{C3380CC4-5D6E-409C-BE32-E72D297353CC}">
              <c16:uniqueId val="{00000000-5981-4EF3-A60C-91C82D40886A}"/>
            </c:ext>
          </c:extLst>
        </c:ser>
        <c:ser>
          <c:idx val="1"/>
          <c:order val="1"/>
          <c:tx>
            <c:strRef>
              <c:f>data!$A$3</c:f>
              <c:strCache>
                <c:ptCount val="1"/>
                <c:pt idx="0">
                  <c:v>Electricity generation</c:v>
                </c:pt>
              </c:strCache>
            </c:strRef>
          </c:tx>
          <c:spPr>
            <a:ln w="28575" cap="rnd">
              <a:solidFill>
                <a:schemeClr val="accent2"/>
              </a:solidFill>
              <a:round/>
            </a:ln>
            <a:effectLst/>
          </c:spPr>
          <c:marker>
            <c:symbol val="none"/>
          </c:marker>
          <c:cat>
            <c:numRef>
              <c:f>data!$B$1:$AE$1</c:f>
              <c:numCache>
                <c:formatCode>General</c:formatCode>
                <c:ptCount val="30"/>
                <c:pt idx="0">
                  <c:v>1990</c:v>
                </c:pt>
                <c:pt idx="1">
                  <c:v>1991</c:v>
                </c:pt>
                <c:pt idx="2">
                  <c:v>1992</c:v>
                </c:pt>
                <c:pt idx="3">
                  <c:v>1993</c:v>
                </c:pt>
                <c:pt idx="4">
                  <c:v>1994</c:v>
                </c:pt>
                <c:pt idx="5">
                  <c:v>1995</c:v>
                </c:pt>
                <c:pt idx="6">
                  <c:v>1996</c:v>
                </c:pt>
                <c:pt idx="7">
                  <c:v>1997</c:v>
                </c:pt>
                <c:pt idx="8">
                  <c:v>1998</c:v>
                </c:pt>
                <c:pt idx="9">
                  <c:v>1999</c:v>
                </c:pt>
                <c:pt idx="10">
                  <c:v>2000</c:v>
                </c:pt>
                <c:pt idx="11">
                  <c:v>2001</c:v>
                </c:pt>
                <c:pt idx="12">
                  <c:v>2002</c:v>
                </c:pt>
                <c:pt idx="13">
                  <c:v>2003</c:v>
                </c:pt>
                <c:pt idx="14">
                  <c:v>2004</c:v>
                </c:pt>
                <c:pt idx="15">
                  <c:v>2005</c:v>
                </c:pt>
                <c:pt idx="16">
                  <c:v>2006</c:v>
                </c:pt>
                <c:pt idx="17">
                  <c:v>2007</c:v>
                </c:pt>
                <c:pt idx="18">
                  <c:v>2008</c:v>
                </c:pt>
                <c:pt idx="19">
                  <c:v>2009</c:v>
                </c:pt>
                <c:pt idx="20">
                  <c:v>2010</c:v>
                </c:pt>
                <c:pt idx="21">
                  <c:v>2011</c:v>
                </c:pt>
                <c:pt idx="22">
                  <c:v>2012</c:v>
                </c:pt>
                <c:pt idx="23">
                  <c:v>2013</c:v>
                </c:pt>
                <c:pt idx="24">
                  <c:v>2014</c:v>
                </c:pt>
                <c:pt idx="25">
                  <c:v>2015</c:v>
                </c:pt>
                <c:pt idx="26">
                  <c:v>2016</c:v>
                </c:pt>
                <c:pt idx="27">
                  <c:v>2017</c:v>
                </c:pt>
                <c:pt idx="28">
                  <c:v>2018</c:v>
                </c:pt>
                <c:pt idx="29">
                  <c:v>2019</c:v>
                </c:pt>
              </c:numCache>
            </c:numRef>
          </c:cat>
          <c:val>
            <c:numRef>
              <c:f>data!$B$3:$AE$3</c:f>
              <c:numCache>
                <c:formatCode>General</c:formatCode>
                <c:ptCount val="30"/>
                <c:pt idx="0">
                  <c:v>1875.7054230000001</c:v>
                </c:pt>
                <c:pt idx="1">
                  <c:v>1871.7282110000001</c:v>
                </c:pt>
                <c:pt idx="2">
                  <c:v>1886.715101</c:v>
                </c:pt>
                <c:pt idx="3">
                  <c:v>1962.4709130000001</c:v>
                </c:pt>
                <c:pt idx="4">
                  <c:v>1987.274097</c:v>
                </c:pt>
                <c:pt idx="5">
                  <c:v>2003.999184</c:v>
                </c:pt>
                <c:pt idx="6">
                  <c:v>2077.0648919999999</c:v>
                </c:pt>
                <c:pt idx="7">
                  <c:v>2143.2256389999998</c:v>
                </c:pt>
                <c:pt idx="8">
                  <c:v>2229.7408350000001</c:v>
                </c:pt>
                <c:pt idx="9">
                  <c:v>2243.7919919999999</c:v>
                </c:pt>
                <c:pt idx="10">
                  <c:v>2349.5107250000001</c:v>
                </c:pt>
                <c:pt idx="11">
                  <c:v>2310.0083089999998</c:v>
                </c:pt>
                <c:pt idx="12">
                  <c:v>2325.8608119999999</c:v>
                </c:pt>
                <c:pt idx="13">
                  <c:v>2357.17254</c:v>
                </c:pt>
                <c:pt idx="14">
                  <c:v>2390.2102279999999</c:v>
                </c:pt>
                <c:pt idx="15">
                  <c:v>2456.2583850000001</c:v>
                </c:pt>
                <c:pt idx="16">
                  <c:v>2399.583772</c:v>
                </c:pt>
                <c:pt idx="17">
                  <c:v>2466.2646850000001</c:v>
                </c:pt>
                <c:pt idx="18">
                  <c:v>2412.4609810000002</c:v>
                </c:pt>
                <c:pt idx="19">
                  <c:v>2196.270145</c:v>
                </c:pt>
                <c:pt idx="20">
                  <c:v>2311.9288750000001</c:v>
                </c:pt>
                <c:pt idx="21">
                  <c:v>2209.297928</c:v>
                </c:pt>
                <c:pt idx="22">
                  <c:v>2071.205645</c:v>
                </c:pt>
                <c:pt idx="23">
                  <c:v>2089.977324</c:v>
                </c:pt>
                <c:pt idx="24">
                  <c:v>2090.1244980000001</c:v>
                </c:pt>
                <c:pt idx="25">
                  <c:v>1950.021956</c:v>
                </c:pt>
                <c:pt idx="26">
                  <c:v>1857.612566</c:v>
                </c:pt>
                <c:pt idx="27">
                  <c:v>1778.8516830000001</c:v>
                </c:pt>
                <c:pt idx="28">
                  <c:v>1798.044517</c:v>
                </c:pt>
                <c:pt idx="29">
                  <c:v>1648.1114700000001</c:v>
                </c:pt>
              </c:numCache>
            </c:numRef>
          </c:val>
          <c:smooth val="0"/>
          <c:extLst>
            <c:ext xmlns:c16="http://schemas.microsoft.com/office/drawing/2014/chart" uri="{C3380CC4-5D6E-409C-BE32-E72D297353CC}">
              <c16:uniqueId val="{00000001-5981-4EF3-A60C-91C82D40886A}"/>
            </c:ext>
          </c:extLst>
        </c:ser>
        <c:ser>
          <c:idx val="2"/>
          <c:order val="2"/>
          <c:tx>
            <c:strRef>
              <c:f>data!$A$4</c:f>
              <c:strCache>
                <c:ptCount val="1"/>
                <c:pt idx="0">
                  <c:v>Industry</c:v>
                </c:pt>
              </c:strCache>
            </c:strRef>
          </c:tx>
          <c:spPr>
            <a:ln w="28575" cap="rnd">
              <a:solidFill>
                <a:schemeClr val="accent3"/>
              </a:solidFill>
              <a:round/>
            </a:ln>
            <a:effectLst/>
          </c:spPr>
          <c:marker>
            <c:symbol val="none"/>
          </c:marker>
          <c:cat>
            <c:numRef>
              <c:f>data!$B$1:$AE$1</c:f>
              <c:numCache>
                <c:formatCode>General</c:formatCode>
                <c:ptCount val="30"/>
                <c:pt idx="0">
                  <c:v>1990</c:v>
                </c:pt>
                <c:pt idx="1">
                  <c:v>1991</c:v>
                </c:pt>
                <c:pt idx="2">
                  <c:v>1992</c:v>
                </c:pt>
                <c:pt idx="3">
                  <c:v>1993</c:v>
                </c:pt>
                <c:pt idx="4">
                  <c:v>1994</c:v>
                </c:pt>
                <c:pt idx="5">
                  <c:v>1995</c:v>
                </c:pt>
                <c:pt idx="6">
                  <c:v>1996</c:v>
                </c:pt>
                <c:pt idx="7">
                  <c:v>1997</c:v>
                </c:pt>
                <c:pt idx="8">
                  <c:v>1998</c:v>
                </c:pt>
                <c:pt idx="9">
                  <c:v>1999</c:v>
                </c:pt>
                <c:pt idx="10">
                  <c:v>2000</c:v>
                </c:pt>
                <c:pt idx="11">
                  <c:v>2001</c:v>
                </c:pt>
                <c:pt idx="12">
                  <c:v>2002</c:v>
                </c:pt>
                <c:pt idx="13">
                  <c:v>2003</c:v>
                </c:pt>
                <c:pt idx="14">
                  <c:v>2004</c:v>
                </c:pt>
                <c:pt idx="15">
                  <c:v>2005</c:v>
                </c:pt>
                <c:pt idx="16">
                  <c:v>2006</c:v>
                </c:pt>
                <c:pt idx="17">
                  <c:v>2007</c:v>
                </c:pt>
                <c:pt idx="18">
                  <c:v>2008</c:v>
                </c:pt>
                <c:pt idx="19">
                  <c:v>2009</c:v>
                </c:pt>
                <c:pt idx="20">
                  <c:v>2010</c:v>
                </c:pt>
                <c:pt idx="21">
                  <c:v>2011</c:v>
                </c:pt>
                <c:pt idx="22">
                  <c:v>2012</c:v>
                </c:pt>
                <c:pt idx="23">
                  <c:v>2013</c:v>
                </c:pt>
                <c:pt idx="24">
                  <c:v>2014</c:v>
                </c:pt>
                <c:pt idx="25">
                  <c:v>2015</c:v>
                </c:pt>
                <c:pt idx="26">
                  <c:v>2016</c:v>
                </c:pt>
                <c:pt idx="27">
                  <c:v>2017</c:v>
                </c:pt>
                <c:pt idx="28">
                  <c:v>2018</c:v>
                </c:pt>
                <c:pt idx="29">
                  <c:v>2019</c:v>
                </c:pt>
              </c:numCache>
            </c:numRef>
          </c:cat>
          <c:val>
            <c:numRef>
              <c:f>data!$B$4:$AE$4</c:f>
              <c:numCache>
                <c:formatCode>General</c:formatCode>
                <c:ptCount val="30"/>
                <c:pt idx="0">
                  <c:v>1640.708734</c:v>
                </c:pt>
                <c:pt idx="1">
                  <c:v>1613.5610939999999</c:v>
                </c:pt>
                <c:pt idx="2">
                  <c:v>1649.06042</c:v>
                </c:pt>
                <c:pt idx="3">
                  <c:v>1620.199787</c:v>
                </c:pt>
                <c:pt idx="4">
                  <c:v>1645.608862</c:v>
                </c:pt>
                <c:pt idx="5">
                  <c:v>1662.5247959999999</c:v>
                </c:pt>
                <c:pt idx="6">
                  <c:v>1691.9031560000001</c:v>
                </c:pt>
                <c:pt idx="7">
                  <c:v>1691.2728649999999</c:v>
                </c:pt>
                <c:pt idx="8">
                  <c:v>1661.799988</c:v>
                </c:pt>
                <c:pt idx="9">
                  <c:v>1609.284251</c:v>
                </c:pt>
                <c:pt idx="10">
                  <c:v>1598.823879</c:v>
                </c:pt>
                <c:pt idx="11">
                  <c:v>1549.2115550000001</c:v>
                </c:pt>
                <c:pt idx="12">
                  <c:v>1532.114174</c:v>
                </c:pt>
                <c:pt idx="13">
                  <c:v>1510.7965369999999</c:v>
                </c:pt>
                <c:pt idx="14">
                  <c:v>1559.4891170000001</c:v>
                </c:pt>
                <c:pt idx="15">
                  <c:v>1518.818477</c:v>
                </c:pt>
                <c:pt idx="16">
                  <c:v>1550.1578239999999</c:v>
                </c:pt>
                <c:pt idx="17">
                  <c:v>1541.17254</c:v>
                </c:pt>
                <c:pt idx="18">
                  <c:v>1481.465809</c:v>
                </c:pt>
                <c:pt idx="19">
                  <c:v>1326.811606</c:v>
                </c:pt>
                <c:pt idx="20">
                  <c:v>1418.1360830000001</c:v>
                </c:pt>
                <c:pt idx="21">
                  <c:v>1421.7673090000001</c:v>
                </c:pt>
                <c:pt idx="22">
                  <c:v>1415.4429970000001</c:v>
                </c:pt>
                <c:pt idx="23">
                  <c:v>1466.4936499999999</c:v>
                </c:pt>
                <c:pt idx="24">
                  <c:v>1450.9829440000001</c:v>
                </c:pt>
                <c:pt idx="25">
                  <c:v>1441.612574</c:v>
                </c:pt>
                <c:pt idx="26">
                  <c:v>1402.2240529999999</c:v>
                </c:pt>
                <c:pt idx="27">
                  <c:v>1423.414702</c:v>
                </c:pt>
                <c:pt idx="28">
                  <c:v>1483.289677</c:v>
                </c:pt>
                <c:pt idx="29">
                  <c:v>1504.8312229999999</c:v>
                </c:pt>
              </c:numCache>
            </c:numRef>
          </c:val>
          <c:smooth val="0"/>
          <c:extLst>
            <c:ext xmlns:c16="http://schemas.microsoft.com/office/drawing/2014/chart" uri="{C3380CC4-5D6E-409C-BE32-E72D297353CC}">
              <c16:uniqueId val="{00000002-5981-4EF3-A60C-91C82D40886A}"/>
            </c:ext>
          </c:extLst>
        </c:ser>
        <c:ser>
          <c:idx val="3"/>
          <c:order val="3"/>
          <c:tx>
            <c:strRef>
              <c:f>data!$A$5</c:f>
              <c:strCache>
                <c:ptCount val="1"/>
                <c:pt idx="0">
                  <c:v>Agriculture</c:v>
                </c:pt>
              </c:strCache>
            </c:strRef>
          </c:tx>
          <c:spPr>
            <a:ln w="28575" cap="rnd">
              <a:solidFill>
                <a:schemeClr val="accent4"/>
              </a:solidFill>
              <a:round/>
            </a:ln>
            <a:effectLst/>
          </c:spPr>
          <c:marker>
            <c:symbol val="none"/>
          </c:marker>
          <c:cat>
            <c:numRef>
              <c:f>data!$B$1:$AE$1</c:f>
              <c:numCache>
                <c:formatCode>General</c:formatCode>
                <c:ptCount val="30"/>
                <c:pt idx="0">
                  <c:v>1990</c:v>
                </c:pt>
                <c:pt idx="1">
                  <c:v>1991</c:v>
                </c:pt>
                <c:pt idx="2">
                  <c:v>1992</c:v>
                </c:pt>
                <c:pt idx="3">
                  <c:v>1993</c:v>
                </c:pt>
                <c:pt idx="4">
                  <c:v>1994</c:v>
                </c:pt>
                <c:pt idx="5">
                  <c:v>1995</c:v>
                </c:pt>
                <c:pt idx="6">
                  <c:v>1996</c:v>
                </c:pt>
                <c:pt idx="7">
                  <c:v>1997</c:v>
                </c:pt>
                <c:pt idx="8">
                  <c:v>1998</c:v>
                </c:pt>
                <c:pt idx="9">
                  <c:v>1999</c:v>
                </c:pt>
                <c:pt idx="10">
                  <c:v>2000</c:v>
                </c:pt>
                <c:pt idx="11">
                  <c:v>2001</c:v>
                </c:pt>
                <c:pt idx="12">
                  <c:v>2002</c:v>
                </c:pt>
                <c:pt idx="13">
                  <c:v>2003</c:v>
                </c:pt>
                <c:pt idx="14">
                  <c:v>2004</c:v>
                </c:pt>
                <c:pt idx="15">
                  <c:v>2005</c:v>
                </c:pt>
                <c:pt idx="16">
                  <c:v>2006</c:v>
                </c:pt>
                <c:pt idx="17">
                  <c:v>2007</c:v>
                </c:pt>
                <c:pt idx="18">
                  <c:v>2008</c:v>
                </c:pt>
                <c:pt idx="19">
                  <c:v>2009</c:v>
                </c:pt>
                <c:pt idx="20">
                  <c:v>2010</c:v>
                </c:pt>
                <c:pt idx="21">
                  <c:v>2011</c:v>
                </c:pt>
                <c:pt idx="22">
                  <c:v>2012</c:v>
                </c:pt>
                <c:pt idx="23">
                  <c:v>2013</c:v>
                </c:pt>
                <c:pt idx="24">
                  <c:v>2014</c:v>
                </c:pt>
                <c:pt idx="25">
                  <c:v>2015</c:v>
                </c:pt>
                <c:pt idx="26">
                  <c:v>2016</c:v>
                </c:pt>
                <c:pt idx="27">
                  <c:v>2017</c:v>
                </c:pt>
                <c:pt idx="28">
                  <c:v>2018</c:v>
                </c:pt>
                <c:pt idx="29">
                  <c:v>2019</c:v>
                </c:pt>
              </c:numCache>
            </c:numRef>
          </c:cat>
          <c:val>
            <c:numRef>
              <c:f>data!$B$5:$AE$5</c:f>
              <c:numCache>
                <c:formatCode>General</c:formatCode>
                <c:ptCount val="30"/>
                <c:pt idx="0">
                  <c:v>600.1792825</c:v>
                </c:pt>
                <c:pt idx="1">
                  <c:v>590.84810000000004</c:v>
                </c:pt>
                <c:pt idx="2">
                  <c:v>591.68013429999996</c:v>
                </c:pt>
                <c:pt idx="3">
                  <c:v>619.76175339999998</c:v>
                </c:pt>
                <c:pt idx="4">
                  <c:v>606.98718299999996</c:v>
                </c:pt>
                <c:pt idx="5">
                  <c:v>619.21785439999996</c:v>
                </c:pt>
                <c:pt idx="6">
                  <c:v>626.18103659999997</c:v>
                </c:pt>
                <c:pt idx="7">
                  <c:v>614.72038329999998</c:v>
                </c:pt>
                <c:pt idx="8">
                  <c:v>621.81549280000002</c:v>
                </c:pt>
                <c:pt idx="9">
                  <c:v>612.74028910000004</c:v>
                </c:pt>
                <c:pt idx="10">
                  <c:v>598.05111450000004</c:v>
                </c:pt>
                <c:pt idx="11">
                  <c:v>618.92745679999996</c:v>
                </c:pt>
                <c:pt idx="12">
                  <c:v>621.90641210000001</c:v>
                </c:pt>
                <c:pt idx="13">
                  <c:v>622.35748149999995</c:v>
                </c:pt>
                <c:pt idx="14">
                  <c:v>635.02401280000004</c:v>
                </c:pt>
                <c:pt idx="15">
                  <c:v>629.70418059999997</c:v>
                </c:pt>
                <c:pt idx="16">
                  <c:v>628.94212930000003</c:v>
                </c:pt>
                <c:pt idx="17">
                  <c:v>646.13632199999995</c:v>
                </c:pt>
                <c:pt idx="18">
                  <c:v>634.27103120000004</c:v>
                </c:pt>
                <c:pt idx="19">
                  <c:v>636.18357040000001</c:v>
                </c:pt>
                <c:pt idx="20">
                  <c:v>644.51892250000003</c:v>
                </c:pt>
                <c:pt idx="21">
                  <c:v>625.86767150000003</c:v>
                </c:pt>
                <c:pt idx="22">
                  <c:v>609.51474759999996</c:v>
                </c:pt>
                <c:pt idx="23">
                  <c:v>647.86622220000004</c:v>
                </c:pt>
                <c:pt idx="24">
                  <c:v>657.5386254</c:v>
                </c:pt>
                <c:pt idx="25">
                  <c:v>658.4755553</c:v>
                </c:pt>
                <c:pt idx="26">
                  <c:v>645.77937269999995</c:v>
                </c:pt>
                <c:pt idx="27">
                  <c:v>646.55648450000001</c:v>
                </c:pt>
                <c:pt idx="28">
                  <c:v>661.97056610000004</c:v>
                </c:pt>
                <c:pt idx="29">
                  <c:v>669.45969379999997</c:v>
                </c:pt>
              </c:numCache>
            </c:numRef>
          </c:val>
          <c:smooth val="0"/>
          <c:extLst>
            <c:ext xmlns:c16="http://schemas.microsoft.com/office/drawing/2014/chart" uri="{C3380CC4-5D6E-409C-BE32-E72D297353CC}">
              <c16:uniqueId val="{00000003-5981-4EF3-A60C-91C82D40886A}"/>
            </c:ext>
          </c:extLst>
        </c:ser>
        <c:ser>
          <c:idx val="4"/>
          <c:order val="4"/>
          <c:tx>
            <c:strRef>
              <c:f>data!$A$6</c:f>
              <c:strCache>
                <c:ptCount val="1"/>
                <c:pt idx="0">
                  <c:v>Commercial</c:v>
                </c:pt>
              </c:strCache>
            </c:strRef>
          </c:tx>
          <c:spPr>
            <a:ln w="28575" cap="rnd">
              <a:solidFill>
                <a:schemeClr val="accent5"/>
              </a:solidFill>
              <a:round/>
            </a:ln>
            <a:effectLst/>
          </c:spPr>
          <c:marker>
            <c:symbol val="none"/>
          </c:marker>
          <c:cat>
            <c:numRef>
              <c:f>data!$B$1:$AE$1</c:f>
              <c:numCache>
                <c:formatCode>General</c:formatCode>
                <c:ptCount val="30"/>
                <c:pt idx="0">
                  <c:v>1990</c:v>
                </c:pt>
                <c:pt idx="1">
                  <c:v>1991</c:v>
                </c:pt>
                <c:pt idx="2">
                  <c:v>1992</c:v>
                </c:pt>
                <c:pt idx="3">
                  <c:v>1993</c:v>
                </c:pt>
                <c:pt idx="4">
                  <c:v>1994</c:v>
                </c:pt>
                <c:pt idx="5">
                  <c:v>1995</c:v>
                </c:pt>
                <c:pt idx="6">
                  <c:v>1996</c:v>
                </c:pt>
                <c:pt idx="7">
                  <c:v>1997</c:v>
                </c:pt>
                <c:pt idx="8">
                  <c:v>1998</c:v>
                </c:pt>
                <c:pt idx="9">
                  <c:v>1999</c:v>
                </c:pt>
                <c:pt idx="10">
                  <c:v>2000</c:v>
                </c:pt>
                <c:pt idx="11">
                  <c:v>2001</c:v>
                </c:pt>
                <c:pt idx="12">
                  <c:v>2002</c:v>
                </c:pt>
                <c:pt idx="13">
                  <c:v>2003</c:v>
                </c:pt>
                <c:pt idx="14">
                  <c:v>2004</c:v>
                </c:pt>
                <c:pt idx="15">
                  <c:v>2005</c:v>
                </c:pt>
                <c:pt idx="16">
                  <c:v>2006</c:v>
                </c:pt>
                <c:pt idx="17">
                  <c:v>2007</c:v>
                </c:pt>
                <c:pt idx="18">
                  <c:v>2008</c:v>
                </c:pt>
                <c:pt idx="19">
                  <c:v>2009</c:v>
                </c:pt>
                <c:pt idx="20">
                  <c:v>2010</c:v>
                </c:pt>
                <c:pt idx="21">
                  <c:v>2011</c:v>
                </c:pt>
                <c:pt idx="22">
                  <c:v>2012</c:v>
                </c:pt>
                <c:pt idx="23">
                  <c:v>2013</c:v>
                </c:pt>
                <c:pt idx="24">
                  <c:v>2014</c:v>
                </c:pt>
                <c:pt idx="25">
                  <c:v>2015</c:v>
                </c:pt>
                <c:pt idx="26">
                  <c:v>2016</c:v>
                </c:pt>
                <c:pt idx="27">
                  <c:v>2017</c:v>
                </c:pt>
                <c:pt idx="28">
                  <c:v>2018</c:v>
                </c:pt>
                <c:pt idx="29">
                  <c:v>2019</c:v>
                </c:pt>
              </c:numCache>
            </c:numRef>
          </c:cat>
          <c:val>
            <c:numRef>
              <c:f>data!$B$6:$AE$6</c:f>
              <c:numCache>
                <c:formatCode>General</c:formatCode>
                <c:ptCount val="30"/>
                <c:pt idx="0">
                  <c:v>429.2010775</c:v>
                </c:pt>
                <c:pt idx="1">
                  <c:v>436.45719789999998</c:v>
                </c:pt>
                <c:pt idx="2">
                  <c:v>432.1250033</c:v>
                </c:pt>
                <c:pt idx="3">
                  <c:v>425.58436019999999</c:v>
                </c:pt>
                <c:pt idx="4">
                  <c:v>428.86778429999998</c:v>
                </c:pt>
                <c:pt idx="5">
                  <c:v>427.99469069999998</c:v>
                </c:pt>
                <c:pt idx="6">
                  <c:v>435.6505406</c:v>
                </c:pt>
                <c:pt idx="7">
                  <c:v>428.15167070000001</c:v>
                </c:pt>
                <c:pt idx="8">
                  <c:v>402.95741720000001</c:v>
                </c:pt>
                <c:pt idx="9">
                  <c:v>399.4297823</c:v>
                </c:pt>
                <c:pt idx="10">
                  <c:v>413.73835200000002</c:v>
                </c:pt>
                <c:pt idx="11">
                  <c:v>402.74375680000003</c:v>
                </c:pt>
                <c:pt idx="12">
                  <c:v>404.31040739999997</c:v>
                </c:pt>
                <c:pt idx="13">
                  <c:v>420.58694000000003</c:v>
                </c:pt>
                <c:pt idx="14">
                  <c:v>418.45042660000001</c:v>
                </c:pt>
                <c:pt idx="15">
                  <c:v>407.94245000000001</c:v>
                </c:pt>
                <c:pt idx="16">
                  <c:v>394.49288039999999</c:v>
                </c:pt>
                <c:pt idx="17">
                  <c:v>408.4803503</c:v>
                </c:pt>
                <c:pt idx="18">
                  <c:v>415.79890060000002</c:v>
                </c:pt>
                <c:pt idx="19">
                  <c:v>419.56251800000001</c:v>
                </c:pt>
                <c:pt idx="20">
                  <c:v>422.06229810000002</c:v>
                </c:pt>
                <c:pt idx="21">
                  <c:v>417.8506792</c:v>
                </c:pt>
                <c:pt idx="22">
                  <c:v>398.90890689999998</c:v>
                </c:pt>
                <c:pt idx="23">
                  <c:v>422.25739809999999</c:v>
                </c:pt>
                <c:pt idx="24">
                  <c:v>432.62185649999998</c:v>
                </c:pt>
                <c:pt idx="25">
                  <c:v>445.4113754</c:v>
                </c:pt>
                <c:pt idx="26">
                  <c:v>430.13261510000001</c:v>
                </c:pt>
                <c:pt idx="27">
                  <c:v>431.87668259999998</c:v>
                </c:pt>
                <c:pt idx="28">
                  <c:v>447.3373934</c:v>
                </c:pt>
                <c:pt idx="29">
                  <c:v>455.3399301</c:v>
                </c:pt>
              </c:numCache>
            </c:numRef>
          </c:val>
          <c:smooth val="0"/>
          <c:extLst>
            <c:ext xmlns:c16="http://schemas.microsoft.com/office/drawing/2014/chart" uri="{C3380CC4-5D6E-409C-BE32-E72D297353CC}">
              <c16:uniqueId val="{00000004-5981-4EF3-A60C-91C82D40886A}"/>
            </c:ext>
          </c:extLst>
        </c:ser>
        <c:ser>
          <c:idx val="5"/>
          <c:order val="5"/>
          <c:tx>
            <c:strRef>
              <c:f>data!$A$7</c:f>
              <c:strCache>
                <c:ptCount val="1"/>
                <c:pt idx="0">
                  <c:v>Residential</c:v>
                </c:pt>
              </c:strCache>
            </c:strRef>
          </c:tx>
          <c:spPr>
            <a:ln w="28575" cap="rnd">
              <a:solidFill>
                <a:schemeClr val="accent6"/>
              </a:solidFill>
              <a:round/>
            </a:ln>
            <a:effectLst/>
          </c:spPr>
          <c:marker>
            <c:symbol val="none"/>
          </c:marker>
          <c:cat>
            <c:numRef>
              <c:f>data!$B$1:$AE$1</c:f>
              <c:numCache>
                <c:formatCode>General</c:formatCode>
                <c:ptCount val="30"/>
                <c:pt idx="0">
                  <c:v>1990</c:v>
                </c:pt>
                <c:pt idx="1">
                  <c:v>1991</c:v>
                </c:pt>
                <c:pt idx="2">
                  <c:v>1992</c:v>
                </c:pt>
                <c:pt idx="3">
                  <c:v>1993</c:v>
                </c:pt>
                <c:pt idx="4">
                  <c:v>1994</c:v>
                </c:pt>
                <c:pt idx="5">
                  <c:v>1995</c:v>
                </c:pt>
                <c:pt idx="6">
                  <c:v>1996</c:v>
                </c:pt>
                <c:pt idx="7">
                  <c:v>1997</c:v>
                </c:pt>
                <c:pt idx="8">
                  <c:v>1998</c:v>
                </c:pt>
                <c:pt idx="9">
                  <c:v>1999</c:v>
                </c:pt>
                <c:pt idx="10">
                  <c:v>2000</c:v>
                </c:pt>
                <c:pt idx="11">
                  <c:v>2001</c:v>
                </c:pt>
                <c:pt idx="12">
                  <c:v>2002</c:v>
                </c:pt>
                <c:pt idx="13">
                  <c:v>2003</c:v>
                </c:pt>
                <c:pt idx="14">
                  <c:v>2004</c:v>
                </c:pt>
                <c:pt idx="15">
                  <c:v>2005</c:v>
                </c:pt>
                <c:pt idx="16">
                  <c:v>2006</c:v>
                </c:pt>
                <c:pt idx="17">
                  <c:v>2007</c:v>
                </c:pt>
                <c:pt idx="18">
                  <c:v>2008</c:v>
                </c:pt>
                <c:pt idx="19">
                  <c:v>2009</c:v>
                </c:pt>
                <c:pt idx="20">
                  <c:v>2010</c:v>
                </c:pt>
                <c:pt idx="21">
                  <c:v>2011</c:v>
                </c:pt>
                <c:pt idx="22">
                  <c:v>2012</c:v>
                </c:pt>
                <c:pt idx="23">
                  <c:v>2013</c:v>
                </c:pt>
                <c:pt idx="24">
                  <c:v>2014</c:v>
                </c:pt>
                <c:pt idx="25">
                  <c:v>2015</c:v>
                </c:pt>
                <c:pt idx="26">
                  <c:v>2016</c:v>
                </c:pt>
                <c:pt idx="27">
                  <c:v>2017</c:v>
                </c:pt>
                <c:pt idx="28">
                  <c:v>2018</c:v>
                </c:pt>
                <c:pt idx="29">
                  <c:v>2019</c:v>
                </c:pt>
              </c:numCache>
            </c:numRef>
          </c:cat>
          <c:val>
            <c:numRef>
              <c:f>data!$B$7:$AE$7</c:f>
              <c:numCache>
                <c:formatCode>General</c:formatCode>
                <c:ptCount val="30"/>
                <c:pt idx="0">
                  <c:v>345.07078919999998</c:v>
                </c:pt>
                <c:pt idx="1">
                  <c:v>354.68974969999999</c:v>
                </c:pt>
                <c:pt idx="2">
                  <c:v>361.22202479999999</c:v>
                </c:pt>
                <c:pt idx="3">
                  <c:v>372.61249880000003</c:v>
                </c:pt>
                <c:pt idx="4">
                  <c:v>363.26014659999998</c:v>
                </c:pt>
                <c:pt idx="5">
                  <c:v>367.52352109999998</c:v>
                </c:pt>
                <c:pt idx="6">
                  <c:v>399.45480270000002</c:v>
                </c:pt>
                <c:pt idx="7">
                  <c:v>380.82865889999999</c:v>
                </c:pt>
                <c:pt idx="8">
                  <c:v>346.8732536</c:v>
                </c:pt>
                <c:pt idx="9">
                  <c:v>366.68445839999998</c:v>
                </c:pt>
                <c:pt idx="10">
                  <c:v>387.99253859999999</c:v>
                </c:pt>
                <c:pt idx="11">
                  <c:v>378.07688389999998</c:v>
                </c:pt>
                <c:pt idx="12">
                  <c:v>375.2866689</c:v>
                </c:pt>
                <c:pt idx="13">
                  <c:v>393.72894339999999</c:v>
                </c:pt>
                <c:pt idx="14">
                  <c:v>381.85243500000001</c:v>
                </c:pt>
                <c:pt idx="15">
                  <c:v>371.0155287</c:v>
                </c:pt>
                <c:pt idx="16">
                  <c:v>334.30939999999998</c:v>
                </c:pt>
                <c:pt idx="17">
                  <c:v>355.25485520000001</c:v>
                </c:pt>
                <c:pt idx="18">
                  <c:v>363.90698170000002</c:v>
                </c:pt>
                <c:pt idx="19">
                  <c:v>354.54514749999998</c:v>
                </c:pt>
                <c:pt idx="20">
                  <c:v>355.53972820000001</c:v>
                </c:pt>
                <c:pt idx="21">
                  <c:v>349.08949740000003</c:v>
                </c:pt>
                <c:pt idx="22">
                  <c:v>306.93895880000002</c:v>
                </c:pt>
                <c:pt idx="23">
                  <c:v>357.73586490000002</c:v>
                </c:pt>
                <c:pt idx="24">
                  <c:v>378.29797960000002</c:v>
                </c:pt>
                <c:pt idx="25">
                  <c:v>351.50278150000003</c:v>
                </c:pt>
                <c:pt idx="26">
                  <c:v>327.8409613</c:v>
                </c:pt>
                <c:pt idx="27">
                  <c:v>329.90886979999999</c:v>
                </c:pt>
                <c:pt idx="28">
                  <c:v>377.25103480000001</c:v>
                </c:pt>
                <c:pt idx="29">
                  <c:v>379.51372959999998</c:v>
                </c:pt>
              </c:numCache>
            </c:numRef>
          </c:val>
          <c:smooth val="0"/>
          <c:extLst>
            <c:ext xmlns:c16="http://schemas.microsoft.com/office/drawing/2014/chart" uri="{C3380CC4-5D6E-409C-BE32-E72D297353CC}">
              <c16:uniqueId val="{00000005-5981-4EF3-A60C-91C82D40886A}"/>
            </c:ext>
          </c:extLst>
        </c:ser>
        <c:ser>
          <c:idx val="6"/>
          <c:order val="6"/>
          <c:tx>
            <c:strRef>
              <c:f>data!$A$8</c:f>
              <c:strCache>
                <c:ptCount val="1"/>
                <c:pt idx="0">
                  <c:v>U.S. territories</c:v>
                </c:pt>
              </c:strCache>
            </c:strRef>
          </c:tx>
          <c:spPr>
            <a:ln w="28575" cap="rnd">
              <a:solidFill>
                <a:schemeClr val="accent1">
                  <a:lumMod val="60000"/>
                </a:schemeClr>
              </a:solidFill>
              <a:round/>
            </a:ln>
            <a:effectLst/>
          </c:spPr>
          <c:marker>
            <c:symbol val="none"/>
          </c:marker>
          <c:cat>
            <c:numRef>
              <c:f>data!$B$1:$AE$1</c:f>
              <c:numCache>
                <c:formatCode>General</c:formatCode>
                <c:ptCount val="30"/>
                <c:pt idx="0">
                  <c:v>1990</c:v>
                </c:pt>
                <c:pt idx="1">
                  <c:v>1991</c:v>
                </c:pt>
                <c:pt idx="2">
                  <c:v>1992</c:v>
                </c:pt>
                <c:pt idx="3">
                  <c:v>1993</c:v>
                </c:pt>
                <c:pt idx="4">
                  <c:v>1994</c:v>
                </c:pt>
                <c:pt idx="5">
                  <c:v>1995</c:v>
                </c:pt>
                <c:pt idx="6">
                  <c:v>1996</c:v>
                </c:pt>
                <c:pt idx="7">
                  <c:v>1997</c:v>
                </c:pt>
                <c:pt idx="8">
                  <c:v>1998</c:v>
                </c:pt>
                <c:pt idx="9">
                  <c:v>1999</c:v>
                </c:pt>
                <c:pt idx="10">
                  <c:v>2000</c:v>
                </c:pt>
                <c:pt idx="11">
                  <c:v>2001</c:v>
                </c:pt>
                <c:pt idx="12">
                  <c:v>2002</c:v>
                </c:pt>
                <c:pt idx="13">
                  <c:v>2003</c:v>
                </c:pt>
                <c:pt idx="14">
                  <c:v>2004</c:v>
                </c:pt>
                <c:pt idx="15">
                  <c:v>2005</c:v>
                </c:pt>
                <c:pt idx="16">
                  <c:v>2006</c:v>
                </c:pt>
                <c:pt idx="17">
                  <c:v>2007</c:v>
                </c:pt>
                <c:pt idx="18">
                  <c:v>2008</c:v>
                </c:pt>
                <c:pt idx="19">
                  <c:v>2009</c:v>
                </c:pt>
                <c:pt idx="20">
                  <c:v>2010</c:v>
                </c:pt>
                <c:pt idx="21">
                  <c:v>2011</c:v>
                </c:pt>
                <c:pt idx="22">
                  <c:v>2012</c:v>
                </c:pt>
                <c:pt idx="23">
                  <c:v>2013</c:v>
                </c:pt>
                <c:pt idx="24">
                  <c:v>2014</c:v>
                </c:pt>
                <c:pt idx="25">
                  <c:v>2015</c:v>
                </c:pt>
                <c:pt idx="26">
                  <c:v>2016</c:v>
                </c:pt>
                <c:pt idx="27">
                  <c:v>2017</c:v>
                </c:pt>
                <c:pt idx="28">
                  <c:v>2018</c:v>
                </c:pt>
                <c:pt idx="29">
                  <c:v>2019</c:v>
                </c:pt>
              </c:numCache>
            </c:numRef>
          </c:cat>
          <c:val>
            <c:numRef>
              <c:f>data!$B$8:$AE$8</c:f>
              <c:numCache>
                <c:formatCode>General</c:formatCode>
                <c:ptCount val="30"/>
                <c:pt idx="0">
                  <c:v>25.162524999999999</c:v>
                </c:pt>
                <c:pt idx="1">
                  <c:v>25.84773869</c:v>
                </c:pt>
                <c:pt idx="2">
                  <c:v>25.506648080000001</c:v>
                </c:pt>
                <c:pt idx="3">
                  <c:v>26.685776669999999</c:v>
                </c:pt>
                <c:pt idx="4">
                  <c:v>27.84799873</c:v>
                </c:pt>
                <c:pt idx="5">
                  <c:v>27.453643119999999</c:v>
                </c:pt>
                <c:pt idx="6">
                  <c:v>27.540404349999999</c:v>
                </c:pt>
                <c:pt idx="7">
                  <c:v>28.347361360000001</c:v>
                </c:pt>
                <c:pt idx="8">
                  <c:v>27.670069720000001</c:v>
                </c:pt>
                <c:pt idx="9">
                  <c:v>30.06731542</c:v>
                </c:pt>
                <c:pt idx="10">
                  <c:v>51.84304496</c:v>
                </c:pt>
                <c:pt idx="11">
                  <c:v>58.436342260000004</c:v>
                </c:pt>
                <c:pt idx="12">
                  <c:v>58.73337557</c:v>
                </c:pt>
                <c:pt idx="13">
                  <c:v>63.286962760000002</c:v>
                </c:pt>
                <c:pt idx="14">
                  <c:v>64.481986460000002</c:v>
                </c:pt>
                <c:pt idx="15">
                  <c:v>63.703928580000003</c:v>
                </c:pt>
                <c:pt idx="16">
                  <c:v>61.059995839999999</c:v>
                </c:pt>
                <c:pt idx="17">
                  <c:v>57.904101910000001</c:v>
                </c:pt>
                <c:pt idx="18">
                  <c:v>45.912914229999998</c:v>
                </c:pt>
                <c:pt idx="19">
                  <c:v>42.42828557</c:v>
                </c:pt>
                <c:pt idx="20">
                  <c:v>36.765627240000001</c:v>
                </c:pt>
                <c:pt idx="21">
                  <c:v>34.466076770000001</c:v>
                </c:pt>
                <c:pt idx="22">
                  <c:v>34.471711630000001</c:v>
                </c:pt>
                <c:pt idx="23">
                  <c:v>28.42782437</c:v>
                </c:pt>
                <c:pt idx="24">
                  <c:v>29.470584089999999</c:v>
                </c:pt>
                <c:pt idx="25">
                  <c:v>30.033367219999999</c:v>
                </c:pt>
                <c:pt idx="26">
                  <c:v>26.779480020000001</c:v>
                </c:pt>
                <c:pt idx="27">
                  <c:v>25.353712550000001</c:v>
                </c:pt>
                <c:pt idx="28">
                  <c:v>25.357175089999998</c:v>
                </c:pt>
                <c:pt idx="29">
                  <c:v>25.35854496</c:v>
                </c:pt>
              </c:numCache>
            </c:numRef>
          </c:val>
          <c:smooth val="0"/>
          <c:extLst>
            <c:ext xmlns:c16="http://schemas.microsoft.com/office/drawing/2014/chart" uri="{C3380CC4-5D6E-409C-BE32-E72D297353CC}">
              <c16:uniqueId val="{00000006-5981-4EF3-A60C-91C82D40886A}"/>
            </c:ext>
          </c:extLst>
        </c:ser>
        <c:dLbls>
          <c:showLegendKey val="0"/>
          <c:showVal val="0"/>
          <c:showCatName val="0"/>
          <c:showSerName val="0"/>
          <c:showPercent val="0"/>
          <c:showBubbleSize val="0"/>
        </c:dLbls>
        <c:smooth val="0"/>
        <c:axId val="1297662112"/>
        <c:axId val="1297664192"/>
        <c:extLst>
          <c:ext xmlns:c15="http://schemas.microsoft.com/office/drawing/2012/chart" uri="{02D57815-91ED-43cb-92C2-25804820EDAC}">
            <c15:filteredLineSeries>
              <c15:ser>
                <c:idx val="7"/>
                <c:order val="7"/>
                <c:tx>
                  <c:strRef>
                    <c:extLst>
                      <c:ext uri="{02D57815-91ED-43cb-92C2-25804820EDAC}">
                        <c15:formulaRef>
                          <c15:sqref>data!$A$9</c15:sqref>
                        </c15:formulaRef>
                      </c:ext>
                    </c:extLst>
                    <c:strCache>
                      <c:ptCount val="1"/>
                      <c:pt idx="0">
                        <c:v>Total</c:v>
                      </c:pt>
                    </c:strCache>
                  </c:strRef>
                </c:tx>
                <c:spPr>
                  <a:ln w="28575" cap="rnd">
                    <a:solidFill>
                      <a:schemeClr val="accent2">
                        <a:lumMod val="60000"/>
                      </a:schemeClr>
                    </a:solidFill>
                    <a:round/>
                  </a:ln>
                  <a:effectLst/>
                </c:spPr>
                <c:marker>
                  <c:symbol val="none"/>
                </c:marker>
                <c:cat>
                  <c:numRef>
                    <c:extLst>
                      <c:ext uri="{02D57815-91ED-43cb-92C2-25804820EDAC}">
                        <c15:formulaRef>
                          <c15:sqref>data!$B$1:$AE$1</c15:sqref>
                        </c15:formulaRef>
                      </c:ext>
                    </c:extLst>
                    <c:numCache>
                      <c:formatCode>General</c:formatCode>
                      <c:ptCount val="30"/>
                      <c:pt idx="0">
                        <c:v>1990</c:v>
                      </c:pt>
                      <c:pt idx="1">
                        <c:v>1991</c:v>
                      </c:pt>
                      <c:pt idx="2">
                        <c:v>1992</c:v>
                      </c:pt>
                      <c:pt idx="3">
                        <c:v>1993</c:v>
                      </c:pt>
                      <c:pt idx="4">
                        <c:v>1994</c:v>
                      </c:pt>
                      <c:pt idx="5">
                        <c:v>1995</c:v>
                      </c:pt>
                      <c:pt idx="6">
                        <c:v>1996</c:v>
                      </c:pt>
                      <c:pt idx="7">
                        <c:v>1997</c:v>
                      </c:pt>
                      <c:pt idx="8">
                        <c:v>1998</c:v>
                      </c:pt>
                      <c:pt idx="9">
                        <c:v>1999</c:v>
                      </c:pt>
                      <c:pt idx="10">
                        <c:v>2000</c:v>
                      </c:pt>
                      <c:pt idx="11">
                        <c:v>2001</c:v>
                      </c:pt>
                      <c:pt idx="12">
                        <c:v>2002</c:v>
                      </c:pt>
                      <c:pt idx="13">
                        <c:v>2003</c:v>
                      </c:pt>
                      <c:pt idx="14">
                        <c:v>2004</c:v>
                      </c:pt>
                      <c:pt idx="15">
                        <c:v>2005</c:v>
                      </c:pt>
                      <c:pt idx="16">
                        <c:v>2006</c:v>
                      </c:pt>
                      <c:pt idx="17">
                        <c:v>2007</c:v>
                      </c:pt>
                      <c:pt idx="18">
                        <c:v>2008</c:v>
                      </c:pt>
                      <c:pt idx="19">
                        <c:v>2009</c:v>
                      </c:pt>
                      <c:pt idx="20">
                        <c:v>2010</c:v>
                      </c:pt>
                      <c:pt idx="21">
                        <c:v>2011</c:v>
                      </c:pt>
                      <c:pt idx="22">
                        <c:v>2012</c:v>
                      </c:pt>
                      <c:pt idx="23">
                        <c:v>2013</c:v>
                      </c:pt>
                      <c:pt idx="24">
                        <c:v>2014</c:v>
                      </c:pt>
                      <c:pt idx="25">
                        <c:v>2015</c:v>
                      </c:pt>
                      <c:pt idx="26">
                        <c:v>2016</c:v>
                      </c:pt>
                      <c:pt idx="27">
                        <c:v>2017</c:v>
                      </c:pt>
                      <c:pt idx="28">
                        <c:v>2018</c:v>
                      </c:pt>
                      <c:pt idx="29">
                        <c:v>2019</c:v>
                      </c:pt>
                    </c:numCache>
                  </c:numRef>
                </c:cat>
                <c:val>
                  <c:numRef>
                    <c:extLst>
                      <c:ext uri="{02D57815-91ED-43cb-92C2-25804820EDAC}">
                        <c15:formulaRef>
                          <c15:sqref>data!$B$9:$AE$9</c15:sqref>
                        </c15:formulaRef>
                      </c:ext>
                    </c:extLst>
                    <c:numCache>
                      <c:formatCode>General</c:formatCode>
                      <c:ptCount val="30"/>
                      <c:pt idx="0">
                        <c:v>6442.6506259999996</c:v>
                      </c:pt>
                      <c:pt idx="1">
                        <c:v>6373.6211350000003</c:v>
                      </c:pt>
                      <c:pt idx="2">
                        <c:v>6486.343836</c:v>
                      </c:pt>
                      <c:pt idx="3">
                        <c:v>6604.3498890000001</c:v>
                      </c:pt>
                      <c:pt idx="4">
                        <c:v>6691.8228289999997</c:v>
                      </c:pt>
                      <c:pt idx="5">
                        <c:v>6775.8602449999998</c:v>
                      </c:pt>
                      <c:pt idx="6">
                        <c:v>6981.1653759999999</c:v>
                      </c:pt>
                      <c:pt idx="7">
                        <c:v>7036.5080399999997</c:v>
                      </c:pt>
                      <c:pt idx="8">
                        <c:v>7083.2692669999997</c:v>
                      </c:pt>
                      <c:pt idx="9">
                        <c:v>7125.3990290000002</c:v>
                      </c:pt>
                      <c:pt idx="10">
                        <c:v>7313.6164930000004</c:v>
                      </c:pt>
                      <c:pt idx="11">
                        <c:v>7202.9565140000004</c:v>
                      </c:pt>
                      <c:pt idx="12">
                        <c:v>7244.3018890000003</c:v>
                      </c:pt>
                      <c:pt idx="13">
                        <c:v>7301.3631800000003</c:v>
                      </c:pt>
                      <c:pt idx="14">
                        <c:v>7415.4711079999997</c:v>
                      </c:pt>
                      <c:pt idx="15">
                        <c:v>7423.0310310000004</c:v>
                      </c:pt>
                      <c:pt idx="16">
                        <c:v>7344.4628480000001</c:v>
                      </c:pt>
                      <c:pt idx="17">
                        <c:v>7449.6160250000003</c:v>
                      </c:pt>
                      <c:pt idx="18">
                        <c:v>7224.6489799999999</c:v>
                      </c:pt>
                      <c:pt idx="19">
                        <c:v>6772.0000710000004</c:v>
                      </c:pt>
                      <c:pt idx="20">
                        <c:v>6991.1063430000004</c:v>
                      </c:pt>
                      <c:pt idx="21">
                        <c:v>6827.4024209999998</c:v>
                      </c:pt>
                      <c:pt idx="22">
                        <c:v>6585.9077660000003</c:v>
                      </c:pt>
                      <c:pt idx="23">
                        <c:v>6764.6691099999998</c:v>
                      </c:pt>
                      <c:pt idx="24">
                        <c:v>6824.956709</c:v>
                      </c:pt>
                      <c:pt idx="25">
                        <c:v>6671.1120650000003</c:v>
                      </c:pt>
                      <c:pt idx="26">
                        <c:v>6520.3378389999998</c:v>
                      </c:pt>
                      <c:pt idx="27">
                        <c:v>6483.2913310000004</c:v>
                      </c:pt>
                      <c:pt idx="28">
                        <c:v>6671.4494009999999</c:v>
                      </c:pt>
                      <c:pt idx="29">
                        <c:v>6558.3451789999999</c:v>
                      </c:pt>
                    </c:numCache>
                  </c:numRef>
                </c:val>
                <c:smooth val="0"/>
                <c:extLst>
                  <c:ext xmlns:c16="http://schemas.microsoft.com/office/drawing/2014/chart" uri="{C3380CC4-5D6E-409C-BE32-E72D297353CC}">
                    <c16:uniqueId val="{00000007-5981-4EF3-A60C-91C82D40886A}"/>
                  </c:ext>
                </c:extLst>
              </c15:ser>
            </c15:filteredLineSeries>
          </c:ext>
        </c:extLst>
      </c:lineChart>
      <c:catAx>
        <c:axId val="12976621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297664192"/>
        <c:crosses val="autoZero"/>
        <c:auto val="1"/>
        <c:lblAlgn val="ctr"/>
        <c:lblOffset val="100"/>
        <c:noMultiLvlLbl val="0"/>
      </c:catAx>
      <c:valAx>
        <c:axId val="129766419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29766211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BCD34F-97EE-4EFE-878D-3B3103A4BBE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A0CD93C-4677-4B53-AA65-A342EC6692D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CF9DB30-63E4-4B49-8A9A-361D821EF1C2}"/>
              </a:ext>
            </a:extLst>
          </p:cNvPr>
          <p:cNvSpPr>
            <a:spLocks noGrp="1"/>
          </p:cNvSpPr>
          <p:nvPr>
            <p:ph type="dt" sz="half" idx="10"/>
          </p:nvPr>
        </p:nvSpPr>
        <p:spPr/>
        <p:txBody>
          <a:bodyPr/>
          <a:lstStyle/>
          <a:p>
            <a:fld id="{F3A8A3E5-0C76-4300-8EF9-E23F8F76AD9A}" type="datetimeFigureOut">
              <a:rPr lang="en-US" smtClean="0"/>
              <a:t>5/9/2021</a:t>
            </a:fld>
            <a:endParaRPr lang="en-US"/>
          </a:p>
        </p:txBody>
      </p:sp>
      <p:sp>
        <p:nvSpPr>
          <p:cNvPr id="5" name="Footer Placeholder 4">
            <a:extLst>
              <a:ext uri="{FF2B5EF4-FFF2-40B4-BE49-F238E27FC236}">
                <a16:creationId xmlns:a16="http://schemas.microsoft.com/office/drawing/2014/main" id="{6A0D0ECA-C7E8-4AF4-853A-F031DB726BE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E12FB81-889C-4ED8-B226-2D974BD88F5D}"/>
              </a:ext>
            </a:extLst>
          </p:cNvPr>
          <p:cNvSpPr>
            <a:spLocks noGrp="1"/>
          </p:cNvSpPr>
          <p:nvPr>
            <p:ph type="sldNum" sz="quarter" idx="12"/>
          </p:nvPr>
        </p:nvSpPr>
        <p:spPr/>
        <p:txBody>
          <a:bodyPr/>
          <a:lstStyle/>
          <a:p>
            <a:fld id="{E102EE0C-DD69-467E-B32C-C71C34A69A19}" type="slidenum">
              <a:rPr lang="en-US" smtClean="0"/>
              <a:t>‹#›</a:t>
            </a:fld>
            <a:endParaRPr lang="en-US"/>
          </a:p>
        </p:txBody>
      </p:sp>
    </p:spTree>
    <p:extLst>
      <p:ext uri="{BB962C8B-B14F-4D97-AF65-F5344CB8AC3E}">
        <p14:creationId xmlns:p14="http://schemas.microsoft.com/office/powerpoint/2010/main" val="9924954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835981-687F-4965-A6D4-46376049AEF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6D911B4-2311-4082-82A5-29F1AEEEFCA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BD97960-DFC8-4980-A74E-054DF0C5F397}"/>
              </a:ext>
            </a:extLst>
          </p:cNvPr>
          <p:cNvSpPr>
            <a:spLocks noGrp="1"/>
          </p:cNvSpPr>
          <p:nvPr>
            <p:ph type="dt" sz="half" idx="10"/>
          </p:nvPr>
        </p:nvSpPr>
        <p:spPr/>
        <p:txBody>
          <a:bodyPr/>
          <a:lstStyle/>
          <a:p>
            <a:fld id="{F3A8A3E5-0C76-4300-8EF9-E23F8F76AD9A}" type="datetimeFigureOut">
              <a:rPr lang="en-US" smtClean="0"/>
              <a:t>5/9/2021</a:t>
            </a:fld>
            <a:endParaRPr lang="en-US"/>
          </a:p>
        </p:txBody>
      </p:sp>
      <p:sp>
        <p:nvSpPr>
          <p:cNvPr id="5" name="Footer Placeholder 4">
            <a:extLst>
              <a:ext uri="{FF2B5EF4-FFF2-40B4-BE49-F238E27FC236}">
                <a16:creationId xmlns:a16="http://schemas.microsoft.com/office/drawing/2014/main" id="{F2CD804C-2DC9-4B69-8F2B-0922103511B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D85AC88-D571-431F-9897-0D5A31E14E4F}"/>
              </a:ext>
            </a:extLst>
          </p:cNvPr>
          <p:cNvSpPr>
            <a:spLocks noGrp="1"/>
          </p:cNvSpPr>
          <p:nvPr>
            <p:ph type="sldNum" sz="quarter" idx="12"/>
          </p:nvPr>
        </p:nvSpPr>
        <p:spPr/>
        <p:txBody>
          <a:bodyPr/>
          <a:lstStyle/>
          <a:p>
            <a:fld id="{E102EE0C-DD69-467E-B32C-C71C34A69A19}" type="slidenum">
              <a:rPr lang="en-US" smtClean="0"/>
              <a:t>‹#›</a:t>
            </a:fld>
            <a:endParaRPr lang="en-US"/>
          </a:p>
        </p:txBody>
      </p:sp>
    </p:spTree>
    <p:extLst>
      <p:ext uri="{BB962C8B-B14F-4D97-AF65-F5344CB8AC3E}">
        <p14:creationId xmlns:p14="http://schemas.microsoft.com/office/powerpoint/2010/main" val="12989961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54E4860-7DEA-4101-AF54-A95789CF02F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031691A-2E90-4061-B6A6-010B4140F7A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F61C09A-5A8F-4DFE-B3ED-94A3077F5B45}"/>
              </a:ext>
            </a:extLst>
          </p:cNvPr>
          <p:cNvSpPr>
            <a:spLocks noGrp="1"/>
          </p:cNvSpPr>
          <p:nvPr>
            <p:ph type="dt" sz="half" idx="10"/>
          </p:nvPr>
        </p:nvSpPr>
        <p:spPr/>
        <p:txBody>
          <a:bodyPr/>
          <a:lstStyle/>
          <a:p>
            <a:fld id="{F3A8A3E5-0C76-4300-8EF9-E23F8F76AD9A}" type="datetimeFigureOut">
              <a:rPr lang="en-US" smtClean="0"/>
              <a:t>5/9/2021</a:t>
            </a:fld>
            <a:endParaRPr lang="en-US"/>
          </a:p>
        </p:txBody>
      </p:sp>
      <p:sp>
        <p:nvSpPr>
          <p:cNvPr id="5" name="Footer Placeholder 4">
            <a:extLst>
              <a:ext uri="{FF2B5EF4-FFF2-40B4-BE49-F238E27FC236}">
                <a16:creationId xmlns:a16="http://schemas.microsoft.com/office/drawing/2014/main" id="{97349BCF-E3AF-4FAA-A49E-D60041242B9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9EA2607-0A3C-492D-9332-BC6767B1148E}"/>
              </a:ext>
            </a:extLst>
          </p:cNvPr>
          <p:cNvSpPr>
            <a:spLocks noGrp="1"/>
          </p:cNvSpPr>
          <p:nvPr>
            <p:ph type="sldNum" sz="quarter" idx="12"/>
          </p:nvPr>
        </p:nvSpPr>
        <p:spPr/>
        <p:txBody>
          <a:bodyPr/>
          <a:lstStyle/>
          <a:p>
            <a:fld id="{E102EE0C-DD69-467E-B32C-C71C34A69A19}" type="slidenum">
              <a:rPr lang="en-US" smtClean="0"/>
              <a:t>‹#›</a:t>
            </a:fld>
            <a:endParaRPr lang="en-US"/>
          </a:p>
        </p:txBody>
      </p:sp>
    </p:spTree>
    <p:extLst>
      <p:ext uri="{BB962C8B-B14F-4D97-AF65-F5344CB8AC3E}">
        <p14:creationId xmlns:p14="http://schemas.microsoft.com/office/powerpoint/2010/main" val="40120665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FF4B8C-7E1F-4A2E-9672-3CE63650DB5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65047A8-33F9-471E-9179-F1D63DFE4A6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5319328-0669-49E8-9748-CFE1029734FD}"/>
              </a:ext>
            </a:extLst>
          </p:cNvPr>
          <p:cNvSpPr>
            <a:spLocks noGrp="1"/>
          </p:cNvSpPr>
          <p:nvPr>
            <p:ph type="dt" sz="half" idx="10"/>
          </p:nvPr>
        </p:nvSpPr>
        <p:spPr/>
        <p:txBody>
          <a:bodyPr/>
          <a:lstStyle/>
          <a:p>
            <a:fld id="{F3A8A3E5-0C76-4300-8EF9-E23F8F76AD9A}" type="datetimeFigureOut">
              <a:rPr lang="en-US" smtClean="0"/>
              <a:t>5/9/2021</a:t>
            </a:fld>
            <a:endParaRPr lang="en-US"/>
          </a:p>
        </p:txBody>
      </p:sp>
      <p:sp>
        <p:nvSpPr>
          <p:cNvPr id="5" name="Footer Placeholder 4">
            <a:extLst>
              <a:ext uri="{FF2B5EF4-FFF2-40B4-BE49-F238E27FC236}">
                <a16:creationId xmlns:a16="http://schemas.microsoft.com/office/drawing/2014/main" id="{5574DB59-C9E2-4461-8E13-7E4DB75D5A2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70D475B-FB3F-4BFB-9F45-E7EF805CDD71}"/>
              </a:ext>
            </a:extLst>
          </p:cNvPr>
          <p:cNvSpPr>
            <a:spLocks noGrp="1"/>
          </p:cNvSpPr>
          <p:nvPr>
            <p:ph type="sldNum" sz="quarter" idx="12"/>
          </p:nvPr>
        </p:nvSpPr>
        <p:spPr/>
        <p:txBody>
          <a:bodyPr/>
          <a:lstStyle/>
          <a:p>
            <a:fld id="{E102EE0C-DD69-467E-B32C-C71C34A69A19}" type="slidenum">
              <a:rPr lang="en-US" smtClean="0"/>
              <a:t>‹#›</a:t>
            </a:fld>
            <a:endParaRPr lang="en-US"/>
          </a:p>
        </p:txBody>
      </p:sp>
    </p:spTree>
    <p:extLst>
      <p:ext uri="{BB962C8B-B14F-4D97-AF65-F5344CB8AC3E}">
        <p14:creationId xmlns:p14="http://schemas.microsoft.com/office/powerpoint/2010/main" val="29385216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37CE75-3459-463E-A42A-75C47B9560C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A1D4178-7B59-478C-8631-E7F67C775E4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849220F-3D33-4B6A-B34C-F740B7F8DF86}"/>
              </a:ext>
            </a:extLst>
          </p:cNvPr>
          <p:cNvSpPr>
            <a:spLocks noGrp="1"/>
          </p:cNvSpPr>
          <p:nvPr>
            <p:ph type="dt" sz="half" idx="10"/>
          </p:nvPr>
        </p:nvSpPr>
        <p:spPr/>
        <p:txBody>
          <a:bodyPr/>
          <a:lstStyle/>
          <a:p>
            <a:fld id="{F3A8A3E5-0C76-4300-8EF9-E23F8F76AD9A}" type="datetimeFigureOut">
              <a:rPr lang="en-US" smtClean="0"/>
              <a:t>5/9/2021</a:t>
            </a:fld>
            <a:endParaRPr lang="en-US"/>
          </a:p>
        </p:txBody>
      </p:sp>
      <p:sp>
        <p:nvSpPr>
          <p:cNvPr id="5" name="Footer Placeholder 4">
            <a:extLst>
              <a:ext uri="{FF2B5EF4-FFF2-40B4-BE49-F238E27FC236}">
                <a16:creationId xmlns:a16="http://schemas.microsoft.com/office/drawing/2014/main" id="{472C7467-9676-4CCF-9FA5-23DB1DA2A77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EE3523D-EF11-4917-8144-363A0E5AB383}"/>
              </a:ext>
            </a:extLst>
          </p:cNvPr>
          <p:cNvSpPr>
            <a:spLocks noGrp="1"/>
          </p:cNvSpPr>
          <p:nvPr>
            <p:ph type="sldNum" sz="quarter" idx="12"/>
          </p:nvPr>
        </p:nvSpPr>
        <p:spPr/>
        <p:txBody>
          <a:bodyPr/>
          <a:lstStyle/>
          <a:p>
            <a:fld id="{E102EE0C-DD69-467E-B32C-C71C34A69A19}" type="slidenum">
              <a:rPr lang="en-US" smtClean="0"/>
              <a:t>‹#›</a:t>
            </a:fld>
            <a:endParaRPr lang="en-US"/>
          </a:p>
        </p:txBody>
      </p:sp>
    </p:spTree>
    <p:extLst>
      <p:ext uri="{BB962C8B-B14F-4D97-AF65-F5344CB8AC3E}">
        <p14:creationId xmlns:p14="http://schemas.microsoft.com/office/powerpoint/2010/main" val="37775168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351552-2FF2-4B45-A482-B3EAEA164F5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B2AF27D-8E72-4BAE-9763-24F56C81EE7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72C811C-84BD-48B8-B190-5C6E1013B03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21607DF-85D1-4ED7-A249-28FAEC496BDB}"/>
              </a:ext>
            </a:extLst>
          </p:cNvPr>
          <p:cNvSpPr>
            <a:spLocks noGrp="1"/>
          </p:cNvSpPr>
          <p:nvPr>
            <p:ph type="dt" sz="half" idx="10"/>
          </p:nvPr>
        </p:nvSpPr>
        <p:spPr/>
        <p:txBody>
          <a:bodyPr/>
          <a:lstStyle/>
          <a:p>
            <a:fld id="{F3A8A3E5-0C76-4300-8EF9-E23F8F76AD9A}" type="datetimeFigureOut">
              <a:rPr lang="en-US" smtClean="0"/>
              <a:t>5/9/2021</a:t>
            </a:fld>
            <a:endParaRPr lang="en-US"/>
          </a:p>
        </p:txBody>
      </p:sp>
      <p:sp>
        <p:nvSpPr>
          <p:cNvPr id="6" name="Footer Placeholder 5">
            <a:extLst>
              <a:ext uri="{FF2B5EF4-FFF2-40B4-BE49-F238E27FC236}">
                <a16:creationId xmlns:a16="http://schemas.microsoft.com/office/drawing/2014/main" id="{078C6A0F-5E78-41B4-B01D-2ED3597BDC3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BB99932-2D0B-42B5-84C0-87148B118401}"/>
              </a:ext>
            </a:extLst>
          </p:cNvPr>
          <p:cNvSpPr>
            <a:spLocks noGrp="1"/>
          </p:cNvSpPr>
          <p:nvPr>
            <p:ph type="sldNum" sz="quarter" idx="12"/>
          </p:nvPr>
        </p:nvSpPr>
        <p:spPr/>
        <p:txBody>
          <a:bodyPr/>
          <a:lstStyle/>
          <a:p>
            <a:fld id="{E102EE0C-DD69-467E-B32C-C71C34A69A19}" type="slidenum">
              <a:rPr lang="en-US" smtClean="0"/>
              <a:t>‹#›</a:t>
            </a:fld>
            <a:endParaRPr lang="en-US"/>
          </a:p>
        </p:txBody>
      </p:sp>
    </p:spTree>
    <p:extLst>
      <p:ext uri="{BB962C8B-B14F-4D97-AF65-F5344CB8AC3E}">
        <p14:creationId xmlns:p14="http://schemas.microsoft.com/office/powerpoint/2010/main" val="30169726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4DC75-F8F1-4827-9AFF-948A46359DC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4420CAD-5C3A-4C53-AF7B-1F2E0FD580F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94E03D0-F1CF-4187-9B26-B901BB0BE5F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F32981F-674F-4DCA-97EB-F2D70C0EF06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C2EECF2-6960-4FC2-8ACA-5C3E4CA6B09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819CE3B-0A98-4680-B595-0F77B225E9ED}"/>
              </a:ext>
            </a:extLst>
          </p:cNvPr>
          <p:cNvSpPr>
            <a:spLocks noGrp="1"/>
          </p:cNvSpPr>
          <p:nvPr>
            <p:ph type="dt" sz="half" idx="10"/>
          </p:nvPr>
        </p:nvSpPr>
        <p:spPr/>
        <p:txBody>
          <a:bodyPr/>
          <a:lstStyle/>
          <a:p>
            <a:fld id="{F3A8A3E5-0C76-4300-8EF9-E23F8F76AD9A}" type="datetimeFigureOut">
              <a:rPr lang="en-US" smtClean="0"/>
              <a:t>5/9/2021</a:t>
            </a:fld>
            <a:endParaRPr lang="en-US"/>
          </a:p>
        </p:txBody>
      </p:sp>
      <p:sp>
        <p:nvSpPr>
          <p:cNvPr id="8" name="Footer Placeholder 7">
            <a:extLst>
              <a:ext uri="{FF2B5EF4-FFF2-40B4-BE49-F238E27FC236}">
                <a16:creationId xmlns:a16="http://schemas.microsoft.com/office/drawing/2014/main" id="{9F3EB2D3-FD47-4B41-9690-C7D354E6394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3168C89-4896-45F5-8C73-FA760CAE8B06}"/>
              </a:ext>
            </a:extLst>
          </p:cNvPr>
          <p:cNvSpPr>
            <a:spLocks noGrp="1"/>
          </p:cNvSpPr>
          <p:nvPr>
            <p:ph type="sldNum" sz="quarter" idx="12"/>
          </p:nvPr>
        </p:nvSpPr>
        <p:spPr/>
        <p:txBody>
          <a:bodyPr/>
          <a:lstStyle/>
          <a:p>
            <a:fld id="{E102EE0C-DD69-467E-B32C-C71C34A69A19}" type="slidenum">
              <a:rPr lang="en-US" smtClean="0"/>
              <a:t>‹#›</a:t>
            </a:fld>
            <a:endParaRPr lang="en-US"/>
          </a:p>
        </p:txBody>
      </p:sp>
    </p:spTree>
    <p:extLst>
      <p:ext uri="{BB962C8B-B14F-4D97-AF65-F5344CB8AC3E}">
        <p14:creationId xmlns:p14="http://schemas.microsoft.com/office/powerpoint/2010/main" val="29718372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2F5BD-910F-4BDE-BA4F-DF1DE12AEBE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389546B-BB53-44F6-B770-7A2309406B02}"/>
              </a:ext>
            </a:extLst>
          </p:cNvPr>
          <p:cNvSpPr>
            <a:spLocks noGrp="1"/>
          </p:cNvSpPr>
          <p:nvPr>
            <p:ph type="dt" sz="half" idx="10"/>
          </p:nvPr>
        </p:nvSpPr>
        <p:spPr/>
        <p:txBody>
          <a:bodyPr/>
          <a:lstStyle/>
          <a:p>
            <a:fld id="{F3A8A3E5-0C76-4300-8EF9-E23F8F76AD9A}" type="datetimeFigureOut">
              <a:rPr lang="en-US" smtClean="0"/>
              <a:t>5/9/2021</a:t>
            </a:fld>
            <a:endParaRPr lang="en-US"/>
          </a:p>
        </p:txBody>
      </p:sp>
      <p:sp>
        <p:nvSpPr>
          <p:cNvPr id="4" name="Footer Placeholder 3">
            <a:extLst>
              <a:ext uri="{FF2B5EF4-FFF2-40B4-BE49-F238E27FC236}">
                <a16:creationId xmlns:a16="http://schemas.microsoft.com/office/drawing/2014/main" id="{BA7ED41A-4DA4-4D40-9556-EDDBAB99AFA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47D3A13-2F13-4288-AC73-F8AFD363E2B6}"/>
              </a:ext>
            </a:extLst>
          </p:cNvPr>
          <p:cNvSpPr>
            <a:spLocks noGrp="1"/>
          </p:cNvSpPr>
          <p:nvPr>
            <p:ph type="sldNum" sz="quarter" idx="12"/>
          </p:nvPr>
        </p:nvSpPr>
        <p:spPr/>
        <p:txBody>
          <a:bodyPr/>
          <a:lstStyle/>
          <a:p>
            <a:fld id="{E102EE0C-DD69-467E-B32C-C71C34A69A19}" type="slidenum">
              <a:rPr lang="en-US" smtClean="0"/>
              <a:t>‹#›</a:t>
            </a:fld>
            <a:endParaRPr lang="en-US"/>
          </a:p>
        </p:txBody>
      </p:sp>
    </p:spTree>
    <p:extLst>
      <p:ext uri="{BB962C8B-B14F-4D97-AF65-F5344CB8AC3E}">
        <p14:creationId xmlns:p14="http://schemas.microsoft.com/office/powerpoint/2010/main" val="25226259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7A450BC-F15B-45DA-8275-EF730BEDC832}"/>
              </a:ext>
            </a:extLst>
          </p:cNvPr>
          <p:cNvSpPr>
            <a:spLocks noGrp="1"/>
          </p:cNvSpPr>
          <p:nvPr>
            <p:ph type="dt" sz="half" idx="10"/>
          </p:nvPr>
        </p:nvSpPr>
        <p:spPr/>
        <p:txBody>
          <a:bodyPr/>
          <a:lstStyle/>
          <a:p>
            <a:fld id="{F3A8A3E5-0C76-4300-8EF9-E23F8F76AD9A}" type="datetimeFigureOut">
              <a:rPr lang="en-US" smtClean="0"/>
              <a:t>5/9/2021</a:t>
            </a:fld>
            <a:endParaRPr lang="en-US"/>
          </a:p>
        </p:txBody>
      </p:sp>
      <p:sp>
        <p:nvSpPr>
          <p:cNvPr id="3" name="Footer Placeholder 2">
            <a:extLst>
              <a:ext uri="{FF2B5EF4-FFF2-40B4-BE49-F238E27FC236}">
                <a16:creationId xmlns:a16="http://schemas.microsoft.com/office/drawing/2014/main" id="{A0FA3DC1-2810-4E5A-8C55-712834597E5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07BF97E-94B4-47D2-92F0-A65C841219F4}"/>
              </a:ext>
            </a:extLst>
          </p:cNvPr>
          <p:cNvSpPr>
            <a:spLocks noGrp="1"/>
          </p:cNvSpPr>
          <p:nvPr>
            <p:ph type="sldNum" sz="quarter" idx="12"/>
          </p:nvPr>
        </p:nvSpPr>
        <p:spPr/>
        <p:txBody>
          <a:bodyPr/>
          <a:lstStyle/>
          <a:p>
            <a:fld id="{E102EE0C-DD69-467E-B32C-C71C34A69A19}" type="slidenum">
              <a:rPr lang="en-US" smtClean="0"/>
              <a:t>‹#›</a:t>
            </a:fld>
            <a:endParaRPr lang="en-US"/>
          </a:p>
        </p:txBody>
      </p:sp>
    </p:spTree>
    <p:extLst>
      <p:ext uri="{BB962C8B-B14F-4D97-AF65-F5344CB8AC3E}">
        <p14:creationId xmlns:p14="http://schemas.microsoft.com/office/powerpoint/2010/main" val="17900033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4E2D95-9646-4495-9F03-D32EDB38029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C9EDF38-A939-40EC-A698-2861781C170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C50A530-55CB-4F8D-BD1F-88C699599BF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8F76328-F373-4D91-B1DF-17C9159BED5C}"/>
              </a:ext>
            </a:extLst>
          </p:cNvPr>
          <p:cNvSpPr>
            <a:spLocks noGrp="1"/>
          </p:cNvSpPr>
          <p:nvPr>
            <p:ph type="dt" sz="half" idx="10"/>
          </p:nvPr>
        </p:nvSpPr>
        <p:spPr/>
        <p:txBody>
          <a:bodyPr/>
          <a:lstStyle/>
          <a:p>
            <a:fld id="{F3A8A3E5-0C76-4300-8EF9-E23F8F76AD9A}" type="datetimeFigureOut">
              <a:rPr lang="en-US" smtClean="0"/>
              <a:t>5/9/2021</a:t>
            </a:fld>
            <a:endParaRPr lang="en-US"/>
          </a:p>
        </p:txBody>
      </p:sp>
      <p:sp>
        <p:nvSpPr>
          <p:cNvPr id="6" name="Footer Placeholder 5">
            <a:extLst>
              <a:ext uri="{FF2B5EF4-FFF2-40B4-BE49-F238E27FC236}">
                <a16:creationId xmlns:a16="http://schemas.microsoft.com/office/drawing/2014/main" id="{D2CE115C-7C1B-48F5-878E-226B7F99198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ABE8805-D665-43A3-8634-F251E98037E2}"/>
              </a:ext>
            </a:extLst>
          </p:cNvPr>
          <p:cNvSpPr>
            <a:spLocks noGrp="1"/>
          </p:cNvSpPr>
          <p:nvPr>
            <p:ph type="sldNum" sz="quarter" idx="12"/>
          </p:nvPr>
        </p:nvSpPr>
        <p:spPr/>
        <p:txBody>
          <a:bodyPr/>
          <a:lstStyle/>
          <a:p>
            <a:fld id="{E102EE0C-DD69-467E-B32C-C71C34A69A19}" type="slidenum">
              <a:rPr lang="en-US" smtClean="0"/>
              <a:t>‹#›</a:t>
            </a:fld>
            <a:endParaRPr lang="en-US"/>
          </a:p>
        </p:txBody>
      </p:sp>
    </p:spTree>
    <p:extLst>
      <p:ext uri="{BB962C8B-B14F-4D97-AF65-F5344CB8AC3E}">
        <p14:creationId xmlns:p14="http://schemas.microsoft.com/office/powerpoint/2010/main" val="26369985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3CC3A2-D7DA-43D0-AE2D-A5007C81E18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911E766-18A9-48D2-9BAC-1208355D37D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65253A5-135A-46DC-A948-491FC882112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3071919-330E-4EB0-AAC5-59BEDFD90D5C}"/>
              </a:ext>
            </a:extLst>
          </p:cNvPr>
          <p:cNvSpPr>
            <a:spLocks noGrp="1"/>
          </p:cNvSpPr>
          <p:nvPr>
            <p:ph type="dt" sz="half" idx="10"/>
          </p:nvPr>
        </p:nvSpPr>
        <p:spPr/>
        <p:txBody>
          <a:bodyPr/>
          <a:lstStyle/>
          <a:p>
            <a:fld id="{F3A8A3E5-0C76-4300-8EF9-E23F8F76AD9A}" type="datetimeFigureOut">
              <a:rPr lang="en-US" smtClean="0"/>
              <a:t>5/9/2021</a:t>
            </a:fld>
            <a:endParaRPr lang="en-US"/>
          </a:p>
        </p:txBody>
      </p:sp>
      <p:sp>
        <p:nvSpPr>
          <p:cNvPr id="6" name="Footer Placeholder 5">
            <a:extLst>
              <a:ext uri="{FF2B5EF4-FFF2-40B4-BE49-F238E27FC236}">
                <a16:creationId xmlns:a16="http://schemas.microsoft.com/office/drawing/2014/main" id="{C642D0D3-E868-49F5-951A-9C88B85F84E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C7B28F5-6CF3-4CDB-B3D9-E87B082A32C8}"/>
              </a:ext>
            </a:extLst>
          </p:cNvPr>
          <p:cNvSpPr>
            <a:spLocks noGrp="1"/>
          </p:cNvSpPr>
          <p:nvPr>
            <p:ph type="sldNum" sz="quarter" idx="12"/>
          </p:nvPr>
        </p:nvSpPr>
        <p:spPr/>
        <p:txBody>
          <a:bodyPr/>
          <a:lstStyle/>
          <a:p>
            <a:fld id="{E102EE0C-DD69-467E-B32C-C71C34A69A19}" type="slidenum">
              <a:rPr lang="en-US" smtClean="0"/>
              <a:t>‹#›</a:t>
            </a:fld>
            <a:endParaRPr lang="en-US"/>
          </a:p>
        </p:txBody>
      </p:sp>
    </p:spTree>
    <p:extLst>
      <p:ext uri="{BB962C8B-B14F-4D97-AF65-F5344CB8AC3E}">
        <p14:creationId xmlns:p14="http://schemas.microsoft.com/office/powerpoint/2010/main" val="36261069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A4F5307-4234-4F86-B367-019A634CBBB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2945A40-5597-4DA7-87AF-6C3BD89EAE9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41AAB07-84DB-4DD7-8D73-587A6B9752B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3A8A3E5-0C76-4300-8EF9-E23F8F76AD9A}" type="datetimeFigureOut">
              <a:rPr lang="en-US" smtClean="0"/>
              <a:t>5/9/2021</a:t>
            </a:fld>
            <a:endParaRPr lang="en-US"/>
          </a:p>
        </p:txBody>
      </p:sp>
      <p:sp>
        <p:nvSpPr>
          <p:cNvPr id="5" name="Footer Placeholder 4">
            <a:extLst>
              <a:ext uri="{FF2B5EF4-FFF2-40B4-BE49-F238E27FC236}">
                <a16:creationId xmlns:a16="http://schemas.microsoft.com/office/drawing/2014/main" id="{8EE2B757-2B16-4D67-BC0C-704D46C058A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57668E2-332F-4064-8681-28713BC1490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102EE0C-DD69-467E-B32C-C71C34A69A19}" type="slidenum">
              <a:rPr lang="en-US" smtClean="0"/>
              <a:t>‹#›</a:t>
            </a:fld>
            <a:endParaRPr lang="en-US"/>
          </a:p>
        </p:txBody>
      </p:sp>
    </p:spTree>
    <p:extLst>
      <p:ext uri="{BB962C8B-B14F-4D97-AF65-F5344CB8AC3E}">
        <p14:creationId xmlns:p14="http://schemas.microsoft.com/office/powerpoint/2010/main" val="203077509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hyperlink" Target="https://towardsdatascience.com/fighting-the-climate-crisis-5-future-gamechangers-made-possible-by-deep-learning-f301f29f632c" TargetMode="External"/><Relationship Id="rId2" Type="http://schemas.openxmlformats.org/officeDocument/2006/relationships/hyperlink" Target="https://arxiv.org/pdf/1906.05433.pdf" TargetMode="Externa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hyperlink" Target="https://www.ucsusa.org/climate"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7.xml"/><Relationship Id="rId4" Type="http://schemas.openxmlformats.org/officeDocument/2006/relationships/image" Target="../media/image8.JPG"/></Relationships>
</file>

<file path=ppt/slides/_rels/slide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A67B5B4-3A24-436E-B663-1B2EBFF8A0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13">
            <a:extLst>
              <a:ext uri="{FF2B5EF4-FFF2-40B4-BE49-F238E27FC236}">
                <a16:creationId xmlns:a16="http://schemas.microsoft.com/office/drawing/2014/main" id="{987FDF89-C993-41F4-A1B8-DBAFF16008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rgbClr val="0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a:extLst>
              <a:ext uri="{FF2B5EF4-FFF2-40B4-BE49-F238E27FC236}">
                <a16:creationId xmlns:a16="http://schemas.microsoft.com/office/drawing/2014/main" id="{64E585EA-75FD-4025-8270-F66A58A15C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rgbClr val="0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12BD6285-3AC9-4AAE-BF71-60441F8731BB}"/>
              </a:ext>
            </a:extLst>
          </p:cNvPr>
          <p:cNvSpPr>
            <a:spLocks noGrp="1"/>
          </p:cNvSpPr>
          <p:nvPr>
            <p:ph type="ctrTitle"/>
          </p:nvPr>
        </p:nvSpPr>
        <p:spPr>
          <a:xfrm>
            <a:off x="833002" y="365125"/>
            <a:ext cx="10520702" cy="1325563"/>
          </a:xfrm>
        </p:spPr>
        <p:txBody>
          <a:bodyPr vert="horz" lIns="91440" tIns="45720" rIns="91440" bIns="45720" rtlCol="0" anchor="ctr">
            <a:normAutofit/>
          </a:bodyPr>
          <a:lstStyle/>
          <a:p>
            <a:pPr algn="l"/>
            <a:r>
              <a:rPr lang="en-US" sz="4400" kern="1200">
                <a:solidFill>
                  <a:srgbClr val="FFFFFF"/>
                </a:solidFill>
                <a:latin typeface="+mj-lt"/>
                <a:ea typeface="+mj-ea"/>
                <a:cs typeface="+mj-cs"/>
              </a:rPr>
              <a:t>Climate Change: Industry vs. the Citizen</a:t>
            </a:r>
          </a:p>
        </p:txBody>
      </p:sp>
      <p:sp>
        <p:nvSpPr>
          <p:cNvPr id="3" name="Subtitle 2">
            <a:extLst>
              <a:ext uri="{FF2B5EF4-FFF2-40B4-BE49-F238E27FC236}">
                <a16:creationId xmlns:a16="http://schemas.microsoft.com/office/drawing/2014/main" id="{A4BE45BE-04C1-42FC-9A1C-196959FA46C6}"/>
              </a:ext>
            </a:extLst>
          </p:cNvPr>
          <p:cNvSpPr>
            <a:spLocks noGrp="1"/>
          </p:cNvSpPr>
          <p:nvPr>
            <p:ph type="subTitle" idx="1"/>
          </p:nvPr>
        </p:nvSpPr>
        <p:spPr>
          <a:xfrm>
            <a:off x="838201" y="2022601"/>
            <a:ext cx="10515598" cy="4154361"/>
          </a:xfrm>
        </p:spPr>
        <p:txBody>
          <a:bodyPr vert="horz" lIns="91440" tIns="45720" rIns="91440" bIns="45720" rtlCol="0">
            <a:normAutofit/>
          </a:bodyPr>
          <a:lstStyle/>
          <a:p>
            <a:pPr indent="-228600" algn="l">
              <a:buFont typeface="Arial" panose="020B0604020202020204" pitchFamily="34" charset="0"/>
              <a:buChar char="•"/>
            </a:pPr>
            <a:r>
              <a:rPr lang="en-US" sz="2000">
                <a:solidFill>
                  <a:srgbClr val="FFFFFF"/>
                </a:solidFill>
              </a:rPr>
              <a:t>David G. Kinney</a:t>
            </a:r>
          </a:p>
          <a:p>
            <a:pPr indent="-228600" algn="l">
              <a:buFont typeface="Arial" panose="020B0604020202020204" pitchFamily="34" charset="0"/>
              <a:buChar char="•"/>
            </a:pPr>
            <a:r>
              <a:rPr lang="en-US" sz="2000">
                <a:solidFill>
                  <a:srgbClr val="FFFFFF"/>
                </a:solidFill>
              </a:rPr>
              <a:t>Bellevue University</a:t>
            </a:r>
          </a:p>
          <a:p>
            <a:pPr indent="-228600" algn="l">
              <a:buFont typeface="Arial" panose="020B0604020202020204" pitchFamily="34" charset="0"/>
              <a:buChar char="•"/>
            </a:pPr>
            <a:r>
              <a:rPr lang="en-US" sz="2000">
                <a:solidFill>
                  <a:srgbClr val="FFFFFF"/>
                </a:solidFill>
              </a:rPr>
              <a:t>DSC 680 – Spring 2021</a:t>
            </a:r>
          </a:p>
          <a:p>
            <a:pPr indent="-228600" algn="l">
              <a:buFont typeface="Arial" panose="020B0604020202020204" pitchFamily="34" charset="0"/>
              <a:buChar char="•"/>
            </a:pPr>
            <a:r>
              <a:rPr lang="en-US" sz="2000">
                <a:solidFill>
                  <a:srgbClr val="FFFFFF"/>
                </a:solidFill>
              </a:rPr>
              <a:t>Professor Catherine Williams</a:t>
            </a:r>
          </a:p>
        </p:txBody>
      </p:sp>
    </p:spTree>
    <p:extLst>
      <p:ext uri="{BB962C8B-B14F-4D97-AF65-F5344CB8AC3E}">
        <p14:creationId xmlns:p14="http://schemas.microsoft.com/office/powerpoint/2010/main" val="533298412"/>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A67B5B4-3A24-436E-B663-1B2EBFF8A0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13">
            <a:extLst>
              <a:ext uri="{FF2B5EF4-FFF2-40B4-BE49-F238E27FC236}">
                <a16:creationId xmlns:a16="http://schemas.microsoft.com/office/drawing/2014/main" id="{987FDF89-C993-41F4-A1B8-DBAFF16008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rgbClr val="0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a:extLst>
              <a:ext uri="{FF2B5EF4-FFF2-40B4-BE49-F238E27FC236}">
                <a16:creationId xmlns:a16="http://schemas.microsoft.com/office/drawing/2014/main" id="{64E585EA-75FD-4025-8270-F66A58A15C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rgbClr val="0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72A4E742-DDFF-4F9E-A69A-6B41DB6060A9}"/>
              </a:ext>
            </a:extLst>
          </p:cNvPr>
          <p:cNvSpPr>
            <a:spLocks noGrp="1"/>
          </p:cNvSpPr>
          <p:nvPr>
            <p:ph type="title"/>
          </p:nvPr>
        </p:nvSpPr>
        <p:spPr>
          <a:xfrm>
            <a:off x="833002" y="365125"/>
            <a:ext cx="10520702" cy="1325563"/>
          </a:xfrm>
        </p:spPr>
        <p:txBody>
          <a:bodyPr>
            <a:normAutofit/>
          </a:bodyPr>
          <a:lstStyle/>
          <a:p>
            <a:r>
              <a:rPr lang="en-US" dirty="0">
                <a:solidFill>
                  <a:srgbClr val="FFFFFF"/>
                </a:solidFill>
              </a:rPr>
              <a:t>Confessions of a cranky old man…</a:t>
            </a:r>
          </a:p>
        </p:txBody>
      </p:sp>
      <p:sp>
        <p:nvSpPr>
          <p:cNvPr id="3" name="Content Placeholder 2">
            <a:extLst>
              <a:ext uri="{FF2B5EF4-FFF2-40B4-BE49-F238E27FC236}">
                <a16:creationId xmlns:a16="http://schemas.microsoft.com/office/drawing/2014/main" id="{6B520152-4EAB-407E-B509-B1CBF891ADF7}"/>
              </a:ext>
            </a:extLst>
          </p:cNvPr>
          <p:cNvSpPr>
            <a:spLocks noGrp="1"/>
          </p:cNvSpPr>
          <p:nvPr>
            <p:ph idx="1"/>
          </p:nvPr>
        </p:nvSpPr>
        <p:spPr>
          <a:xfrm>
            <a:off x="838201" y="2022601"/>
            <a:ext cx="10515598" cy="4154361"/>
          </a:xfrm>
        </p:spPr>
        <p:txBody>
          <a:bodyPr>
            <a:normAutofit/>
          </a:bodyPr>
          <a:lstStyle/>
          <a:p>
            <a:r>
              <a:rPr lang="en-US" sz="2000" dirty="0">
                <a:solidFill>
                  <a:srgbClr val="FFFFFF"/>
                </a:solidFill>
                <a:effectLst/>
                <a:latin typeface="Times New Roman" panose="02020603050405020304" pitchFamily="18" charset="0"/>
                <a:ea typeface="SimSun" panose="02010600030101010101" pitchFamily="2" charset="-122"/>
              </a:rPr>
              <a:t>The effects of climate change are increasingly visible. Storms, droughts, fires, and flooding have become stronger and more frequent </a:t>
            </a:r>
          </a:p>
          <a:p>
            <a:r>
              <a:rPr lang="en-US" sz="2000" dirty="0">
                <a:solidFill>
                  <a:srgbClr val="FFFFFF"/>
                </a:solidFill>
                <a:effectLst/>
                <a:latin typeface="Times New Roman" panose="02020603050405020304" pitchFamily="18" charset="0"/>
                <a:ea typeface="SimSun" panose="02010600030101010101" pitchFamily="2" charset="-122"/>
              </a:rPr>
              <a:t>It is my subjective observation that a groundswell of concern and effort at the grass roots level is taking hold</a:t>
            </a:r>
            <a:endParaRPr lang="en-US" sz="2000" dirty="0">
              <a:solidFill>
                <a:srgbClr val="FFFFFF"/>
              </a:solidFill>
              <a:latin typeface="Times New Roman" panose="02020603050405020304" pitchFamily="18" charset="0"/>
              <a:ea typeface="SimSun" panose="02010600030101010101" pitchFamily="2" charset="-122"/>
            </a:endParaRPr>
          </a:p>
          <a:p>
            <a:r>
              <a:rPr lang="en-US" sz="2000" dirty="0">
                <a:solidFill>
                  <a:srgbClr val="FFFFFF"/>
                </a:solidFill>
                <a:effectLst/>
                <a:latin typeface="Times New Roman" panose="02020603050405020304" pitchFamily="18" charset="0"/>
                <a:ea typeface="SimSun" panose="02010600030101010101" pitchFamily="2" charset="-122"/>
                <a:cs typeface="Times New Roman" panose="02020603050405020304" pitchFamily="18" charset="0"/>
              </a:rPr>
              <a:t>It is my hypothesis that individual effort likely pales in comparison to what is required of major industries notorious for large volumes of greenhouse gas emissions, </a:t>
            </a:r>
            <a:r>
              <a:rPr lang="en-US" sz="2000" i="1" dirty="0">
                <a:solidFill>
                  <a:srgbClr val="FFFFFF"/>
                </a:solidFill>
                <a:effectLst/>
                <a:latin typeface="Times New Roman" panose="02020603050405020304" pitchFamily="18" charset="0"/>
                <a:ea typeface="SimSun" panose="02010600030101010101" pitchFamily="2" charset="-122"/>
                <a:cs typeface="Times New Roman" panose="02020603050405020304" pitchFamily="18" charset="0"/>
              </a:rPr>
              <a:t>the</a:t>
            </a:r>
            <a:r>
              <a:rPr lang="en-US" sz="2000" dirty="0">
                <a:solidFill>
                  <a:srgbClr val="FFFFFF"/>
                </a:solidFill>
                <a:effectLst/>
                <a:latin typeface="Times New Roman" panose="02020603050405020304" pitchFamily="18" charset="0"/>
                <a:ea typeface="SimSun" panose="02010600030101010101" pitchFamily="2" charset="-122"/>
                <a:cs typeface="Times New Roman" panose="02020603050405020304" pitchFamily="18" charset="0"/>
              </a:rPr>
              <a:t> major cause of adverse climate change. </a:t>
            </a:r>
          </a:p>
          <a:p>
            <a:endParaRPr lang="en-US" sz="2000" dirty="0">
              <a:solidFill>
                <a:srgbClr val="FFFFFF"/>
              </a:solidFill>
            </a:endParaRPr>
          </a:p>
        </p:txBody>
      </p:sp>
    </p:spTree>
    <p:extLst>
      <p:ext uri="{BB962C8B-B14F-4D97-AF65-F5344CB8AC3E}">
        <p14:creationId xmlns:p14="http://schemas.microsoft.com/office/powerpoint/2010/main" val="2965634683"/>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FDD1FE-877D-4E45-8048-10A3C091F6CA}"/>
              </a:ext>
            </a:extLst>
          </p:cNvPr>
          <p:cNvSpPr>
            <a:spLocks noGrp="1"/>
          </p:cNvSpPr>
          <p:nvPr>
            <p:ph type="title"/>
          </p:nvPr>
        </p:nvSpPr>
        <p:spPr/>
        <p:txBody>
          <a:bodyPr/>
          <a:lstStyle/>
          <a:p>
            <a:r>
              <a:rPr lang="en-US" dirty="0"/>
              <a:t>Hotter…</a:t>
            </a:r>
          </a:p>
        </p:txBody>
      </p:sp>
      <p:sp>
        <p:nvSpPr>
          <p:cNvPr id="3" name="Content Placeholder 2">
            <a:extLst>
              <a:ext uri="{FF2B5EF4-FFF2-40B4-BE49-F238E27FC236}">
                <a16:creationId xmlns:a16="http://schemas.microsoft.com/office/drawing/2014/main" id="{80E5A9C7-96FD-46FC-B464-5A29609B2BD5}"/>
              </a:ext>
            </a:extLst>
          </p:cNvPr>
          <p:cNvSpPr>
            <a:spLocks noGrp="1"/>
          </p:cNvSpPr>
          <p:nvPr>
            <p:ph sz="half" idx="1"/>
          </p:nvPr>
        </p:nvSpPr>
        <p:spPr/>
        <p:txBody>
          <a:bodyPr>
            <a:normAutofit fontScale="77500" lnSpcReduction="20000"/>
          </a:bodyPr>
          <a:lstStyle/>
          <a:p>
            <a:pPr algn="l"/>
            <a:r>
              <a:rPr lang="en-US" b="0" i="0" dirty="0">
                <a:solidFill>
                  <a:srgbClr val="000000"/>
                </a:solidFill>
                <a:effectLst/>
                <a:latin typeface="UCSMercury"/>
              </a:rPr>
              <a:t>When carbon dioxide (CO2) is released into the atmosphere, it acts like a blanket, preventing heat from escaping. This buildup of CO2 leads to one of most obvious impacts of climate change: a hotter world.</a:t>
            </a:r>
          </a:p>
          <a:p>
            <a:pPr algn="l"/>
            <a:r>
              <a:rPr lang="en-US" b="0" i="0" dirty="0">
                <a:solidFill>
                  <a:srgbClr val="000000"/>
                </a:solidFill>
                <a:effectLst/>
                <a:latin typeface="UCSMercury"/>
              </a:rPr>
              <a:t>Higher temperatures are linked to almost all of climate change’s most severe impacts, including more frequent and intense heat waves, widespread crop failures, and dramatic shifts in animal and plant ranges.</a:t>
            </a:r>
          </a:p>
          <a:p>
            <a:pPr algn="l"/>
            <a:r>
              <a:rPr lang="en-US" b="0" i="0" dirty="0">
                <a:solidFill>
                  <a:srgbClr val="000000"/>
                </a:solidFill>
                <a:effectLst/>
                <a:latin typeface="UCSMercury"/>
              </a:rPr>
              <a:t>The world’s most vulnerable people—those with fewest resources and options—will suffer the most.</a:t>
            </a:r>
          </a:p>
          <a:p>
            <a:pPr marL="0" indent="0">
              <a:buNone/>
            </a:pPr>
            <a:r>
              <a:rPr lang="en-US" sz="1500" dirty="0"/>
              <a:t>Source: https://www.ucsusa.org/resources/heat-waves-and-climate-change</a:t>
            </a:r>
          </a:p>
        </p:txBody>
      </p:sp>
      <p:pic>
        <p:nvPicPr>
          <p:cNvPr id="5" name="Content Placeholder 4">
            <a:extLst>
              <a:ext uri="{FF2B5EF4-FFF2-40B4-BE49-F238E27FC236}">
                <a16:creationId xmlns:a16="http://schemas.microsoft.com/office/drawing/2014/main" id="{C69B62CE-A551-4230-9C09-A0E07EDC015F}"/>
              </a:ext>
            </a:extLst>
          </p:cNvPr>
          <p:cNvPicPr>
            <a:picLocks noGrp="1" noChangeAspect="1"/>
          </p:cNvPicPr>
          <p:nvPr>
            <p:ph sz="half" idx="2"/>
          </p:nvPr>
        </p:nvPicPr>
        <p:blipFill>
          <a:blip r:embed="rId2"/>
          <a:stretch>
            <a:fillRect/>
          </a:stretch>
        </p:blipFill>
        <p:spPr>
          <a:xfrm>
            <a:off x="6172202" y="1825625"/>
            <a:ext cx="5181600" cy="2720340"/>
          </a:xfrm>
          <a:prstGeom prst="rect">
            <a:avLst/>
          </a:prstGeom>
        </p:spPr>
      </p:pic>
      <p:sp>
        <p:nvSpPr>
          <p:cNvPr id="6" name="TextBox 5">
            <a:extLst>
              <a:ext uri="{FF2B5EF4-FFF2-40B4-BE49-F238E27FC236}">
                <a16:creationId xmlns:a16="http://schemas.microsoft.com/office/drawing/2014/main" id="{F55A119C-9AF0-46F3-97C4-70DDA9A7399C}"/>
              </a:ext>
            </a:extLst>
          </p:cNvPr>
          <p:cNvSpPr txBox="1"/>
          <p:nvPr/>
        </p:nvSpPr>
        <p:spPr>
          <a:xfrm>
            <a:off x="6172202" y="4638242"/>
            <a:ext cx="4962331" cy="738664"/>
          </a:xfrm>
          <a:prstGeom prst="rect">
            <a:avLst/>
          </a:prstGeom>
          <a:noFill/>
        </p:spPr>
        <p:txBody>
          <a:bodyPr wrap="square" rtlCol="0">
            <a:spAutoFit/>
          </a:bodyPr>
          <a:lstStyle/>
          <a:p>
            <a:pPr algn="l"/>
            <a:r>
              <a:rPr lang="en-US" sz="1050" b="0" i="1" dirty="0">
                <a:solidFill>
                  <a:srgbClr val="666666"/>
                </a:solidFill>
                <a:effectLst/>
                <a:latin typeface="UCSMercury"/>
              </a:rPr>
              <a:t>A woman crosses the railroad tracks as temperatures climb past 112-degrees in Phoenix, July 5, 2018.</a:t>
            </a:r>
          </a:p>
          <a:p>
            <a:pPr algn="l"/>
            <a:r>
              <a:rPr lang="en-US" sz="1050" b="0" i="1" dirty="0">
                <a:solidFill>
                  <a:srgbClr val="666666"/>
                </a:solidFill>
                <a:effectLst/>
                <a:latin typeface="UCSMercury"/>
              </a:rPr>
              <a:t>AP Photo/Ross D. Franklin</a:t>
            </a:r>
          </a:p>
          <a:p>
            <a:endParaRPr lang="en-US" sz="1050" dirty="0"/>
          </a:p>
        </p:txBody>
      </p:sp>
    </p:spTree>
    <p:extLst>
      <p:ext uri="{BB962C8B-B14F-4D97-AF65-F5344CB8AC3E}">
        <p14:creationId xmlns:p14="http://schemas.microsoft.com/office/powerpoint/2010/main" val="28823799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083138-33B5-43D7-9EF7-F48E137ABEAE}"/>
              </a:ext>
            </a:extLst>
          </p:cNvPr>
          <p:cNvSpPr>
            <a:spLocks noGrp="1"/>
          </p:cNvSpPr>
          <p:nvPr>
            <p:ph type="title"/>
          </p:nvPr>
        </p:nvSpPr>
        <p:spPr>
          <a:xfrm>
            <a:off x="839788" y="457200"/>
            <a:ext cx="3932237" cy="997527"/>
          </a:xfrm>
        </p:spPr>
        <p:txBody>
          <a:bodyPr/>
          <a:lstStyle/>
          <a:p>
            <a:r>
              <a:rPr lang="en-US" dirty="0"/>
              <a:t>Industry vs. Residents</a:t>
            </a:r>
          </a:p>
        </p:txBody>
      </p:sp>
      <p:sp>
        <p:nvSpPr>
          <p:cNvPr id="4" name="Text Placeholder 3">
            <a:extLst>
              <a:ext uri="{FF2B5EF4-FFF2-40B4-BE49-F238E27FC236}">
                <a16:creationId xmlns:a16="http://schemas.microsoft.com/office/drawing/2014/main" id="{1346376D-6201-4F8F-8381-B86DB267D7B7}"/>
              </a:ext>
            </a:extLst>
          </p:cNvPr>
          <p:cNvSpPr>
            <a:spLocks noGrp="1"/>
          </p:cNvSpPr>
          <p:nvPr>
            <p:ph type="body" sz="half" idx="2"/>
          </p:nvPr>
        </p:nvSpPr>
        <p:spPr>
          <a:xfrm>
            <a:off x="839788" y="1454727"/>
            <a:ext cx="3932237" cy="4414261"/>
          </a:xfrm>
        </p:spPr>
        <p:txBody>
          <a:bodyPr>
            <a:normAutofit fontScale="92500" lnSpcReduction="10000"/>
          </a:bodyPr>
          <a:lstStyle/>
          <a:p>
            <a:r>
              <a:rPr lang="en-US" sz="1100" b="1" dirty="0"/>
              <a:t>Transportation</a:t>
            </a:r>
            <a:r>
              <a:rPr lang="en-US" sz="1100" dirty="0"/>
              <a:t> (29 percent of 2019 greenhouse gas emissions) – The transportation sector generates the largest share of greenhouse gas emissions. Greenhouse gas emissions from transportation primarily come from burning fossil fuel for our cars, trucks, ships, trains, and planes. Over 90 percent of the fuel used for transportation is petroleum based, which includes primarily gasoline and diesel.2</a:t>
            </a:r>
          </a:p>
          <a:p>
            <a:r>
              <a:rPr lang="en-US" sz="1100" b="1" dirty="0"/>
              <a:t>Electricity production </a:t>
            </a:r>
            <a:r>
              <a:rPr lang="en-US" sz="1100" dirty="0"/>
              <a:t>(25 percent of 2019 greenhouse gas emissions) – Electricity production generates the second largest share of greenhouse gas emissions. Approximately 62 percent of our electricity comes from burning fossil fuels, mostly coal and natural gas.3</a:t>
            </a:r>
          </a:p>
          <a:p>
            <a:r>
              <a:rPr lang="en-US" sz="1100" b="1" dirty="0"/>
              <a:t>Industry </a:t>
            </a:r>
            <a:r>
              <a:rPr lang="en-US" sz="1100" dirty="0"/>
              <a:t>(23 percent of 2019 greenhouse gas emissions) – Greenhouse gas emissions from industry primarily come from burning fossil fuels for energy, as well as greenhouse gas emissions from certain chemical reactions necessary to produce goods from raw materials.</a:t>
            </a:r>
          </a:p>
          <a:p>
            <a:r>
              <a:rPr lang="en-US" sz="1100" b="1" dirty="0"/>
              <a:t>Commercial and Residential </a:t>
            </a:r>
            <a:r>
              <a:rPr lang="en-US" sz="1100" dirty="0"/>
              <a:t>(13 percent of 2019 greenhouse gas emissions) – Greenhouse gas emissions from businesses and homes arise primarily from fossil fuels burned for heat, the use of certain products that contain greenhouse gases, and the handling of waste.</a:t>
            </a:r>
          </a:p>
          <a:p>
            <a:r>
              <a:rPr lang="en-US" sz="1100" b="1" dirty="0"/>
              <a:t>Agriculture </a:t>
            </a:r>
            <a:r>
              <a:rPr lang="en-US" sz="1100" dirty="0"/>
              <a:t>(10 percent of 2019 greenhouse gas emissions) – Greenhouse gas emissions from agriculture come from livestock such as cows, agricultural soils, and rice production.</a:t>
            </a:r>
          </a:p>
          <a:p>
            <a:r>
              <a:rPr lang="en-US" sz="1100" b="1" dirty="0"/>
              <a:t>Land Use and Forestry </a:t>
            </a:r>
            <a:r>
              <a:rPr lang="en-US" sz="1100" dirty="0"/>
              <a:t>(12 percent of 2019 greenhouse gas emissions) – Land areas can act as a sink (absorbing CO2 from the atmosphere) or a source of greenhouse gas emissions. In the United States, since 1990, managed forests and other lands are a net sink, i.e., they have absorbed more CO2 from the atmosphere than they emit.</a:t>
            </a:r>
          </a:p>
          <a:p>
            <a:r>
              <a:rPr lang="en-US" sz="1100" dirty="0"/>
              <a:t>Source: https://www.epa.gov/ghgemissions/sources-greenhouse-gas-emissions</a:t>
            </a:r>
          </a:p>
        </p:txBody>
      </p:sp>
      <p:graphicFrame>
        <p:nvGraphicFramePr>
          <p:cNvPr id="5" name="Content Placeholder 4">
            <a:extLst>
              <a:ext uri="{FF2B5EF4-FFF2-40B4-BE49-F238E27FC236}">
                <a16:creationId xmlns:a16="http://schemas.microsoft.com/office/drawing/2014/main" id="{4DCFC3A6-E47D-4021-89EC-FA9FFC94017C}"/>
              </a:ext>
            </a:extLst>
          </p:cNvPr>
          <p:cNvGraphicFramePr>
            <a:graphicFrameLocks noGrp="1"/>
          </p:cNvGraphicFramePr>
          <p:nvPr>
            <p:ph idx="1"/>
          </p:nvPr>
        </p:nvGraphicFramePr>
        <p:xfrm>
          <a:off x="5183188" y="987425"/>
          <a:ext cx="6172200" cy="4873625"/>
        </p:xfrm>
        <a:graphic>
          <a:graphicData uri="http://schemas.openxmlformats.org/drawingml/2006/chart">
            <c:chart xmlns:c="http://schemas.openxmlformats.org/drawingml/2006/chart" xmlns:r="http://schemas.openxmlformats.org/officeDocument/2006/relationships" r:id="rId2"/>
          </a:graphicData>
        </a:graphic>
      </p:graphicFrame>
      <p:sp>
        <p:nvSpPr>
          <p:cNvPr id="6" name="TextBox 5">
            <a:extLst>
              <a:ext uri="{FF2B5EF4-FFF2-40B4-BE49-F238E27FC236}">
                <a16:creationId xmlns:a16="http://schemas.microsoft.com/office/drawing/2014/main" id="{2A4B41DD-5AA8-4E85-B795-25FDFE95BD92}"/>
              </a:ext>
            </a:extLst>
          </p:cNvPr>
          <p:cNvSpPr txBox="1"/>
          <p:nvPr/>
        </p:nvSpPr>
        <p:spPr>
          <a:xfrm>
            <a:off x="7331825" y="5868988"/>
            <a:ext cx="2476960" cy="261610"/>
          </a:xfrm>
          <a:prstGeom prst="rect">
            <a:avLst/>
          </a:prstGeom>
          <a:noFill/>
        </p:spPr>
        <p:txBody>
          <a:bodyPr wrap="none" rtlCol="0">
            <a:spAutoFit/>
          </a:bodyPr>
          <a:lstStyle/>
          <a:p>
            <a:pPr algn="ctr"/>
            <a:r>
              <a:rPr lang="en-US" sz="1100" dirty="0"/>
              <a:t>Million metric tons of CO2 or equivalent</a:t>
            </a:r>
          </a:p>
        </p:txBody>
      </p:sp>
    </p:spTree>
    <p:extLst>
      <p:ext uri="{BB962C8B-B14F-4D97-AF65-F5344CB8AC3E}">
        <p14:creationId xmlns:p14="http://schemas.microsoft.com/office/powerpoint/2010/main" val="9432673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3C7B0C4-92FC-4BB6-9885-AABDA79037A0}"/>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US" sz="5400">
                <a:solidFill>
                  <a:srgbClr val="FFFFFF"/>
                </a:solidFill>
              </a:rPr>
              <a:t>Global Greenhouse Gas Emissions</a:t>
            </a:r>
          </a:p>
        </p:txBody>
      </p:sp>
      <p:cxnSp>
        <p:nvCxnSpPr>
          <p:cNvPr id="13" name="Straight Connector 12">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6" name="Content Placeholder 5">
            <a:extLst>
              <a:ext uri="{FF2B5EF4-FFF2-40B4-BE49-F238E27FC236}">
                <a16:creationId xmlns:a16="http://schemas.microsoft.com/office/drawing/2014/main" id="{8C9D3028-CA1B-44F9-B2D3-92252C95179E}"/>
              </a:ext>
            </a:extLst>
          </p:cNvPr>
          <p:cNvPicPr>
            <a:picLocks noGrp="1" noChangeAspect="1"/>
          </p:cNvPicPr>
          <p:nvPr>
            <p:ph sz="half" idx="2"/>
          </p:nvPr>
        </p:nvPicPr>
        <p:blipFill>
          <a:blip r:embed="rId2"/>
          <a:stretch>
            <a:fillRect/>
          </a:stretch>
        </p:blipFill>
        <p:spPr>
          <a:xfrm>
            <a:off x="933123" y="2426818"/>
            <a:ext cx="4252804" cy="3997637"/>
          </a:xfrm>
          <a:prstGeom prst="rect">
            <a:avLst/>
          </a:prstGeom>
        </p:spPr>
      </p:pic>
      <p:cxnSp>
        <p:nvCxnSpPr>
          <p:cNvPr id="15" name="Straight Connector 14">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5" name="Content Placeholder 4">
            <a:extLst>
              <a:ext uri="{FF2B5EF4-FFF2-40B4-BE49-F238E27FC236}">
                <a16:creationId xmlns:a16="http://schemas.microsoft.com/office/drawing/2014/main" id="{7E092AB6-444D-4A42-AFCC-7656E4A21765}"/>
              </a:ext>
            </a:extLst>
          </p:cNvPr>
          <p:cNvPicPr>
            <a:picLocks noGrp="1" noChangeAspect="1"/>
          </p:cNvPicPr>
          <p:nvPr>
            <p:ph sz="half" idx="1"/>
          </p:nvPr>
        </p:nvPicPr>
        <p:blipFill>
          <a:blip r:embed="rId3"/>
          <a:stretch>
            <a:fillRect/>
          </a:stretch>
        </p:blipFill>
        <p:spPr>
          <a:xfrm>
            <a:off x="6560198" y="2426818"/>
            <a:ext cx="5225667" cy="3997637"/>
          </a:xfrm>
          <a:prstGeom prst="rect">
            <a:avLst/>
          </a:prstGeom>
        </p:spPr>
      </p:pic>
    </p:spTree>
    <p:extLst>
      <p:ext uri="{BB962C8B-B14F-4D97-AF65-F5344CB8AC3E}">
        <p14:creationId xmlns:p14="http://schemas.microsoft.com/office/powerpoint/2010/main" val="7986109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E1FC7B4-E4A7-4452-B413-1A623E3A72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bg1">
              <a:alpha val="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13">
            <a:extLst>
              <a:ext uri="{FF2B5EF4-FFF2-40B4-BE49-F238E27FC236}">
                <a16:creationId xmlns:a16="http://schemas.microsoft.com/office/drawing/2014/main" id="{E0709AF0-24F0-4486-B189-BE6386BDB1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11">
            <a:extLst>
              <a:ext uri="{FF2B5EF4-FFF2-40B4-BE49-F238E27FC236}">
                <a16:creationId xmlns:a16="http://schemas.microsoft.com/office/drawing/2014/main" id="{FBE3B62F-5853-4A3C-B050-6186351A71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extBox 1">
            <a:extLst>
              <a:ext uri="{FF2B5EF4-FFF2-40B4-BE49-F238E27FC236}">
                <a16:creationId xmlns:a16="http://schemas.microsoft.com/office/drawing/2014/main" id="{FF616450-8D83-4C2D-8709-C77C4808AF79}"/>
              </a:ext>
            </a:extLst>
          </p:cNvPr>
          <p:cNvSpPr txBox="1"/>
          <p:nvPr/>
        </p:nvSpPr>
        <p:spPr>
          <a:xfrm>
            <a:off x="833002" y="448253"/>
            <a:ext cx="10520702" cy="132556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400" i="1" kern="1200">
                <a:solidFill>
                  <a:schemeClr val="tx1"/>
                </a:solidFill>
                <a:latin typeface="+mj-lt"/>
                <a:ea typeface="+mj-ea"/>
                <a:cs typeface="+mj-cs"/>
              </a:rPr>
              <a:t>I’m just one human, against multiple Goliaths of industry. Why try?</a:t>
            </a:r>
          </a:p>
        </p:txBody>
      </p:sp>
      <p:sp>
        <p:nvSpPr>
          <p:cNvPr id="3" name="TextBox 2">
            <a:extLst>
              <a:ext uri="{FF2B5EF4-FFF2-40B4-BE49-F238E27FC236}">
                <a16:creationId xmlns:a16="http://schemas.microsoft.com/office/drawing/2014/main" id="{C4CF156D-5862-4CF6-ADD5-A44230C8EC81}"/>
              </a:ext>
            </a:extLst>
          </p:cNvPr>
          <p:cNvSpPr txBox="1"/>
          <p:nvPr/>
        </p:nvSpPr>
        <p:spPr>
          <a:xfrm>
            <a:off x="838200" y="2191807"/>
            <a:ext cx="4936067" cy="3985155"/>
          </a:xfrm>
          <a:prstGeom prst="rect">
            <a:avLst/>
          </a:prstGeom>
        </p:spPr>
        <p:style>
          <a:lnRef idx="0">
            <a:scrgbClr r="0" g="0" b="0"/>
          </a:lnRef>
          <a:fillRef idx="0">
            <a:scrgbClr r="0" g="0" b="0"/>
          </a:fillRef>
          <a:effectRef idx="0">
            <a:scrgbClr r="0" g="0" b="0"/>
          </a:effectRef>
          <a:fontRef idx="minor">
            <a:schemeClr val="lt1"/>
          </a:fontRef>
        </p:style>
        <p:txBody>
          <a:bodyPr vert="horz" lIns="91440" tIns="45720" rIns="91440" bIns="45720" rtlCol="0">
            <a:normAutofit/>
          </a:bodyPr>
          <a:lstStyle/>
          <a:p>
            <a:pPr marL="457200" marR="0" indent="-228600">
              <a:lnSpc>
                <a:spcPct val="90000"/>
              </a:lnSpc>
              <a:spcBef>
                <a:spcPts val="0"/>
              </a:spcBef>
              <a:spcAft>
                <a:spcPts val="600"/>
              </a:spcAft>
              <a:buFont typeface="Arial" panose="020B0604020202020204" pitchFamily="34" charset="0"/>
              <a:buChar char="•"/>
            </a:pPr>
            <a:r>
              <a:rPr lang="en-US" sz="1400" i="1">
                <a:solidFill>
                  <a:schemeClr val="tx1"/>
                </a:solidFill>
                <a:effectLst/>
              </a:rPr>
              <a:t>Often when I think about climate change and what we might do to mitigate it I become forlorn with the hopelessness of it all. It seems so important and yet so insoluble.</a:t>
            </a:r>
            <a:endParaRPr lang="en-US" sz="1400">
              <a:solidFill>
                <a:schemeClr val="tx1"/>
              </a:solidFill>
              <a:effectLst/>
            </a:endParaRPr>
          </a:p>
          <a:p>
            <a:pPr marL="457200" marR="0" indent="-228600">
              <a:lnSpc>
                <a:spcPct val="90000"/>
              </a:lnSpc>
              <a:spcBef>
                <a:spcPts val="0"/>
              </a:spcBef>
              <a:spcAft>
                <a:spcPts val="600"/>
              </a:spcAft>
              <a:buFont typeface="Arial" panose="020B0604020202020204" pitchFamily="34" charset="0"/>
              <a:buChar char="•"/>
            </a:pPr>
            <a:r>
              <a:rPr lang="en-US" sz="1400" i="1">
                <a:solidFill>
                  <a:schemeClr val="tx1"/>
                </a:solidFill>
                <a:effectLst/>
              </a:rPr>
              <a:t>Emitting large amounts of CO2 gives us an incredible lifestyle. When we emit there is no immediate feedback mechanism — no way for us to directly feel the cost of our emissions. What’s more, the cost is mostly born by other people. The big, immediate benefits and the lack of direct negative feedback make it hard to persuade ourselves, or our governments, to curb emissions. So hard in fact that I think it is tempting to give it up as a bad job and to get on with our lives. We feel like there is no chance our governments and industries will make the changes needed to meet the Paris Agreement’s aim of limiting global warming to ‘well below 2°C above pre-industrial levels’ — and so we give up.</a:t>
            </a:r>
            <a:endParaRPr lang="en-US" sz="1400" i="1">
              <a:solidFill>
                <a:schemeClr val="tx1"/>
              </a:solidFill>
            </a:endParaRPr>
          </a:p>
          <a:p>
            <a:pPr marL="457200" marR="0" indent="-228600">
              <a:lnSpc>
                <a:spcPct val="90000"/>
              </a:lnSpc>
              <a:spcBef>
                <a:spcPts val="0"/>
              </a:spcBef>
              <a:spcAft>
                <a:spcPts val="600"/>
              </a:spcAft>
              <a:buFont typeface="Arial" panose="020B0604020202020204" pitchFamily="34" charset="0"/>
              <a:buChar char="•"/>
            </a:pPr>
            <a:r>
              <a:rPr lang="en-US" sz="1400" i="1">
                <a:solidFill>
                  <a:schemeClr val="tx1"/>
                </a:solidFill>
                <a:effectLst/>
              </a:rPr>
              <a:t>Source: Stephanie Willis – </a:t>
            </a:r>
            <a:r>
              <a:rPr lang="en-US" sz="1400" i="1">
                <a:solidFill>
                  <a:schemeClr val="tx1"/>
                </a:solidFill>
              </a:rPr>
              <a:t>Concerning Climate – Towards Data Science</a:t>
            </a:r>
            <a:endParaRPr lang="en-US" sz="1400" i="1">
              <a:solidFill>
                <a:schemeClr val="tx1"/>
              </a:solidFill>
              <a:effectLst/>
            </a:endParaRPr>
          </a:p>
        </p:txBody>
      </p:sp>
      <p:pic>
        <p:nvPicPr>
          <p:cNvPr id="6" name="Picture 5" descr="A picture containing water, outdoor, polar, mammal&#10;&#10;Description automatically generated">
            <a:extLst>
              <a:ext uri="{FF2B5EF4-FFF2-40B4-BE49-F238E27FC236}">
                <a16:creationId xmlns:a16="http://schemas.microsoft.com/office/drawing/2014/main" id="{4A8AC73D-182C-43BB-B560-4B43F5061E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17734" y="2950392"/>
            <a:ext cx="5257800" cy="2628900"/>
          </a:xfrm>
          <a:prstGeom prst="rect">
            <a:avLst/>
          </a:prstGeom>
        </p:spPr>
      </p:pic>
      <p:sp>
        <p:nvSpPr>
          <p:cNvPr id="4" name="TextBox 3">
            <a:extLst>
              <a:ext uri="{FF2B5EF4-FFF2-40B4-BE49-F238E27FC236}">
                <a16:creationId xmlns:a16="http://schemas.microsoft.com/office/drawing/2014/main" id="{1430CD32-8A2A-4F53-9F31-A5CECAE8E379}"/>
              </a:ext>
            </a:extLst>
          </p:cNvPr>
          <p:cNvSpPr txBox="1"/>
          <p:nvPr/>
        </p:nvSpPr>
        <p:spPr>
          <a:xfrm>
            <a:off x="6417734" y="1620982"/>
            <a:ext cx="5257800" cy="646331"/>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pPr>
              <a:spcAft>
                <a:spcPts val="600"/>
              </a:spcAft>
            </a:pPr>
            <a:r>
              <a:rPr lang="en-US" b="0" i="0" dirty="0">
                <a:solidFill>
                  <a:srgbClr val="292929"/>
                </a:solidFill>
                <a:effectLst/>
                <a:latin typeface="charter"/>
              </a:rPr>
              <a:t>But we shouldn’t. Because 2°C is better than 3°C and 3°C is better than 4°C.</a:t>
            </a:r>
            <a:endParaRPr lang="en-US" dirty="0"/>
          </a:p>
        </p:txBody>
      </p:sp>
    </p:spTree>
    <p:extLst>
      <p:ext uri="{BB962C8B-B14F-4D97-AF65-F5344CB8AC3E}">
        <p14:creationId xmlns:p14="http://schemas.microsoft.com/office/powerpoint/2010/main" val="18049782"/>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3529E97A-97C3-40EA-8A04-5C02398D56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877832"/>
          </a:xfrm>
          <a:custGeom>
            <a:avLst/>
            <a:gdLst>
              <a:gd name="connsiteX0" fmla="*/ 6789701 w 12192000"/>
              <a:gd name="connsiteY0" fmla="*/ 2809623 h 2877832"/>
              <a:gd name="connsiteX1" fmla="*/ 6788702 w 12192000"/>
              <a:gd name="connsiteY1" fmla="*/ 2809701 h 2877832"/>
              <a:gd name="connsiteX2" fmla="*/ 6788476 w 12192000"/>
              <a:gd name="connsiteY2" fmla="*/ 2810235 h 2877832"/>
              <a:gd name="connsiteX3" fmla="*/ 0 w 12192000"/>
              <a:gd name="connsiteY3" fmla="*/ 0 h 2877832"/>
              <a:gd name="connsiteX4" fmla="*/ 12192000 w 12192000"/>
              <a:gd name="connsiteY4" fmla="*/ 0 h 2877832"/>
              <a:gd name="connsiteX5" fmla="*/ 12192000 w 12192000"/>
              <a:gd name="connsiteY5" fmla="*/ 1915388 h 2877832"/>
              <a:gd name="connsiteX6" fmla="*/ 12061096 w 12192000"/>
              <a:gd name="connsiteY6" fmla="*/ 1954428 h 2877832"/>
              <a:gd name="connsiteX7" fmla="*/ 11676800 w 12192000"/>
              <a:gd name="connsiteY7" fmla="*/ 2058003 h 2877832"/>
              <a:gd name="connsiteX8" fmla="*/ 10425355 w 12192000"/>
              <a:gd name="connsiteY8" fmla="*/ 2341542 h 2877832"/>
              <a:gd name="connsiteX9" fmla="*/ 9424022 w 12192000"/>
              <a:gd name="connsiteY9" fmla="*/ 2516704 h 2877832"/>
              <a:gd name="connsiteX10" fmla="*/ 8458419 w 12192000"/>
              <a:gd name="connsiteY10" fmla="*/ 2650405 h 2877832"/>
              <a:gd name="connsiteX11" fmla="*/ 7715970 w 12192000"/>
              <a:gd name="connsiteY11" fmla="*/ 2730352 h 2877832"/>
              <a:gd name="connsiteX12" fmla="*/ 6951716 w 12192000"/>
              <a:gd name="connsiteY12" fmla="*/ 2796132 h 2877832"/>
              <a:gd name="connsiteX13" fmla="*/ 6936303 w 12192000"/>
              <a:gd name="connsiteY13" fmla="*/ 2798203 h 2877832"/>
              <a:gd name="connsiteX14" fmla="*/ 6790448 w 12192000"/>
              <a:gd name="connsiteY14" fmla="*/ 2809564 h 2877832"/>
              <a:gd name="connsiteX15" fmla="*/ 6799941 w 12192000"/>
              <a:gd name="connsiteY15" fmla="*/ 2811384 h 2877832"/>
              <a:gd name="connsiteX16" fmla="*/ 6835432 w 12192000"/>
              <a:gd name="connsiteY16" fmla="*/ 2809677 h 2877832"/>
              <a:gd name="connsiteX17" fmla="*/ 6884003 w 12192000"/>
              <a:gd name="connsiteY17" fmla="*/ 2806699 h 2877832"/>
              <a:gd name="connsiteX18" fmla="*/ 7578771 w 12192000"/>
              <a:gd name="connsiteY18" fmla="*/ 2774172 h 2877832"/>
              <a:gd name="connsiteX19" fmla="*/ 8623845 w 12192000"/>
              <a:gd name="connsiteY19" fmla="*/ 2687275 h 2877832"/>
              <a:gd name="connsiteX20" fmla="*/ 9479970 w 12192000"/>
              <a:gd name="connsiteY20" fmla="*/ 2583369 h 2877832"/>
              <a:gd name="connsiteX21" fmla="*/ 10629308 w 12192000"/>
              <a:gd name="connsiteY21" fmla="*/ 2389212 h 2877832"/>
              <a:gd name="connsiteX22" fmla="*/ 11998498 w 12192000"/>
              <a:gd name="connsiteY22" fmla="*/ 2063218 h 2877832"/>
              <a:gd name="connsiteX23" fmla="*/ 12192000 w 12192000"/>
              <a:gd name="connsiteY23" fmla="*/ 2006219 h 2877832"/>
              <a:gd name="connsiteX24" fmla="*/ 12192000 w 12192000"/>
              <a:gd name="connsiteY24" fmla="*/ 2060956 h 2877832"/>
              <a:gd name="connsiteX25" fmla="*/ 11829257 w 12192000"/>
              <a:gd name="connsiteY25" fmla="*/ 2166255 h 2877832"/>
              <a:gd name="connsiteX26" fmla="*/ 10939183 w 12192000"/>
              <a:gd name="connsiteY26" fmla="*/ 2380770 h 2877832"/>
              <a:gd name="connsiteX27" fmla="*/ 9985530 w 12192000"/>
              <a:gd name="connsiteY27" fmla="*/ 2560775 h 2877832"/>
              <a:gd name="connsiteX28" fmla="*/ 9186882 w 12192000"/>
              <a:gd name="connsiteY28" fmla="*/ 2676722 h 2877832"/>
              <a:gd name="connsiteX29" fmla="*/ 8578198 w 12192000"/>
              <a:gd name="connsiteY29" fmla="*/ 2746241 h 2877832"/>
              <a:gd name="connsiteX30" fmla="*/ 7864358 w 12192000"/>
              <a:gd name="connsiteY30" fmla="*/ 2807692 h 2877832"/>
              <a:gd name="connsiteX31" fmla="*/ 6935502 w 12192000"/>
              <a:gd name="connsiteY31" fmla="*/ 2859086 h 2877832"/>
              <a:gd name="connsiteX32" fmla="*/ 6477750 w 12192000"/>
              <a:gd name="connsiteY32" fmla="*/ 2872989 h 2877832"/>
              <a:gd name="connsiteX33" fmla="*/ 6362294 w 12192000"/>
              <a:gd name="connsiteY33" fmla="*/ 2877832 h 2877832"/>
              <a:gd name="connsiteX34" fmla="*/ 6057129 w 12192000"/>
              <a:gd name="connsiteY34" fmla="*/ 2877832 h 2877832"/>
              <a:gd name="connsiteX35" fmla="*/ 5977784 w 12192000"/>
              <a:gd name="connsiteY35" fmla="*/ 2873238 h 2877832"/>
              <a:gd name="connsiteX36" fmla="*/ 5265087 w 12192000"/>
              <a:gd name="connsiteY36" fmla="*/ 2836989 h 2877832"/>
              <a:gd name="connsiteX37" fmla="*/ 4346277 w 12192000"/>
              <a:gd name="connsiteY37" fmla="*/ 2774919 h 2877832"/>
              <a:gd name="connsiteX38" fmla="*/ 3373045 w 12192000"/>
              <a:gd name="connsiteY38" fmla="*/ 2676350 h 2877832"/>
              <a:gd name="connsiteX39" fmla="*/ 2362173 w 12192000"/>
              <a:gd name="connsiteY39" fmla="*/ 2557423 h 2877832"/>
              <a:gd name="connsiteX40" fmla="*/ 1233178 w 12192000"/>
              <a:gd name="connsiteY40" fmla="*/ 2384247 h 2877832"/>
              <a:gd name="connsiteX41" fmla="*/ 68500 w 12192000"/>
              <a:gd name="connsiteY41" fmla="*/ 2144540 h 2877832"/>
              <a:gd name="connsiteX42" fmla="*/ 0 w 12192000"/>
              <a:gd name="connsiteY42" fmla="*/ 2127185 h 2877832"/>
              <a:gd name="connsiteX43" fmla="*/ 0 w 12192000"/>
              <a:gd name="connsiteY43" fmla="*/ 2070696 h 2877832"/>
              <a:gd name="connsiteX44" fmla="*/ 72441 w 12192000"/>
              <a:gd name="connsiteY44" fmla="*/ 2089473 h 2877832"/>
              <a:gd name="connsiteX45" fmla="*/ 600716 w 12192000"/>
              <a:gd name="connsiteY45" fmla="*/ 2207843 h 2877832"/>
              <a:gd name="connsiteX46" fmla="*/ 1769512 w 12192000"/>
              <a:gd name="connsiteY46" fmla="*/ 2418011 h 2877832"/>
              <a:gd name="connsiteX47" fmla="*/ 2613554 w 12192000"/>
              <a:gd name="connsiteY47" fmla="*/ 2534953 h 2877832"/>
              <a:gd name="connsiteX48" fmla="*/ 2581134 w 12192000"/>
              <a:gd name="connsiteY48" fmla="*/ 2525022 h 2877832"/>
              <a:gd name="connsiteX49" fmla="*/ 1112635 w 12192000"/>
              <a:gd name="connsiteY49" fmla="*/ 2192325 h 2877832"/>
              <a:gd name="connsiteX50" fmla="*/ 420412 w 12192000"/>
              <a:gd name="connsiteY50" fmla="*/ 1992892 h 2877832"/>
              <a:gd name="connsiteX51" fmla="*/ 0 w 12192000"/>
              <a:gd name="connsiteY51" fmla="*/ 1853975 h 2877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000" h="2877832">
                <a:moveTo>
                  <a:pt x="6789701" y="2809623"/>
                </a:moveTo>
                <a:lnTo>
                  <a:pt x="6788702" y="2809701"/>
                </a:lnTo>
                <a:lnTo>
                  <a:pt x="6788476" y="2810235"/>
                </a:lnTo>
                <a:close/>
                <a:moveTo>
                  <a:pt x="0" y="0"/>
                </a:moveTo>
                <a:lnTo>
                  <a:pt x="12192000" y="0"/>
                </a:lnTo>
                <a:lnTo>
                  <a:pt x="12192000" y="1915388"/>
                </a:lnTo>
                <a:lnTo>
                  <a:pt x="12061096" y="1954428"/>
                </a:lnTo>
                <a:cubicBezTo>
                  <a:pt x="11933500" y="1990642"/>
                  <a:pt x="11805390" y="2025171"/>
                  <a:pt x="11676800" y="2058003"/>
                </a:cubicBezTo>
                <a:cubicBezTo>
                  <a:pt x="11262789" y="2165510"/>
                  <a:pt x="10845343" y="2259112"/>
                  <a:pt x="10425355" y="2341542"/>
                </a:cubicBezTo>
                <a:cubicBezTo>
                  <a:pt x="10092810" y="2406753"/>
                  <a:pt x="9759033" y="2465150"/>
                  <a:pt x="9424022" y="2516704"/>
                </a:cubicBezTo>
                <a:cubicBezTo>
                  <a:pt x="9102997" y="2566361"/>
                  <a:pt x="8781133" y="2610928"/>
                  <a:pt x="8458419" y="2650405"/>
                </a:cubicBezTo>
                <a:cubicBezTo>
                  <a:pt x="8211360" y="2680571"/>
                  <a:pt x="7963792" y="2706144"/>
                  <a:pt x="7715970" y="2730352"/>
                </a:cubicBezTo>
                <a:lnTo>
                  <a:pt x="6951716" y="2796132"/>
                </a:lnTo>
                <a:lnTo>
                  <a:pt x="6936303" y="2798203"/>
                </a:lnTo>
                <a:lnTo>
                  <a:pt x="6790448" y="2809564"/>
                </a:lnTo>
                <a:lnTo>
                  <a:pt x="6799941" y="2811384"/>
                </a:lnTo>
                <a:cubicBezTo>
                  <a:pt x="6811623" y="2811850"/>
                  <a:pt x="6823734" y="2809677"/>
                  <a:pt x="6835432" y="2809677"/>
                </a:cubicBezTo>
                <a:cubicBezTo>
                  <a:pt x="6851580" y="2809677"/>
                  <a:pt x="6867729" y="2807070"/>
                  <a:pt x="6884003" y="2806699"/>
                </a:cubicBezTo>
                <a:cubicBezTo>
                  <a:pt x="7115805" y="2801237"/>
                  <a:pt x="7347351" y="2789070"/>
                  <a:pt x="7578771" y="2774172"/>
                </a:cubicBezTo>
                <a:cubicBezTo>
                  <a:pt x="7927552" y="2751704"/>
                  <a:pt x="8276080" y="2723525"/>
                  <a:pt x="8623845" y="2687275"/>
                </a:cubicBezTo>
                <a:cubicBezTo>
                  <a:pt x="8909939" y="2657977"/>
                  <a:pt x="9195310" y="2623342"/>
                  <a:pt x="9479970" y="2583369"/>
                </a:cubicBezTo>
                <a:cubicBezTo>
                  <a:pt x="9864901" y="2528995"/>
                  <a:pt x="10248014" y="2464281"/>
                  <a:pt x="10629308" y="2389212"/>
                </a:cubicBezTo>
                <a:cubicBezTo>
                  <a:pt x="11090114" y="2298092"/>
                  <a:pt x="11546975" y="2190586"/>
                  <a:pt x="11998498" y="2063218"/>
                </a:cubicBezTo>
                <a:lnTo>
                  <a:pt x="12192000" y="2006219"/>
                </a:lnTo>
                <a:lnTo>
                  <a:pt x="12192000" y="2060956"/>
                </a:lnTo>
                <a:lnTo>
                  <a:pt x="11829257" y="2166255"/>
                </a:lnTo>
                <a:cubicBezTo>
                  <a:pt x="11534769" y="2245952"/>
                  <a:pt x="11238120" y="2316838"/>
                  <a:pt x="10939183" y="2380770"/>
                </a:cubicBezTo>
                <a:cubicBezTo>
                  <a:pt x="10622824" y="2448552"/>
                  <a:pt x="10304941" y="2508549"/>
                  <a:pt x="9985530" y="2560775"/>
                </a:cubicBezTo>
                <a:cubicBezTo>
                  <a:pt x="9720036" y="2604224"/>
                  <a:pt x="9453814" y="2642869"/>
                  <a:pt x="9186882" y="2676722"/>
                </a:cubicBezTo>
                <a:cubicBezTo>
                  <a:pt x="8984197" y="2702296"/>
                  <a:pt x="8781514" y="2726379"/>
                  <a:pt x="8578198" y="2746241"/>
                </a:cubicBezTo>
                <a:cubicBezTo>
                  <a:pt x="8340547" y="2768961"/>
                  <a:pt x="8102644" y="2790436"/>
                  <a:pt x="7864358" y="2807692"/>
                </a:cubicBezTo>
                <a:cubicBezTo>
                  <a:pt x="7554994" y="2830036"/>
                  <a:pt x="7245502" y="2847914"/>
                  <a:pt x="6935502" y="2859086"/>
                </a:cubicBezTo>
                <a:cubicBezTo>
                  <a:pt x="6782917" y="2864549"/>
                  <a:pt x="6630334" y="2868397"/>
                  <a:pt x="6477750" y="2872989"/>
                </a:cubicBezTo>
                <a:cubicBezTo>
                  <a:pt x="6439195" y="2870905"/>
                  <a:pt x="6400529" y="2872530"/>
                  <a:pt x="6362294" y="2877832"/>
                </a:cubicBezTo>
                <a:lnTo>
                  <a:pt x="6057129" y="2877832"/>
                </a:lnTo>
                <a:lnTo>
                  <a:pt x="5977784" y="2873238"/>
                </a:lnTo>
                <a:cubicBezTo>
                  <a:pt x="5740261" y="2860825"/>
                  <a:pt x="5502739" y="2847046"/>
                  <a:pt x="5265087" y="2836989"/>
                </a:cubicBezTo>
                <a:cubicBezTo>
                  <a:pt x="4958267" y="2824573"/>
                  <a:pt x="4651826" y="2804093"/>
                  <a:pt x="4346277" y="2774919"/>
                </a:cubicBezTo>
                <a:cubicBezTo>
                  <a:pt x="4021654" y="2744007"/>
                  <a:pt x="3697795" y="2709372"/>
                  <a:pt x="3373045" y="2676350"/>
                </a:cubicBezTo>
                <a:cubicBezTo>
                  <a:pt x="3035412" y="2642088"/>
                  <a:pt x="2698456" y="2602449"/>
                  <a:pt x="2362173" y="2557423"/>
                </a:cubicBezTo>
                <a:cubicBezTo>
                  <a:pt x="1984692" y="2507270"/>
                  <a:pt x="1608364" y="2449544"/>
                  <a:pt x="1233178" y="2384247"/>
                </a:cubicBezTo>
                <a:cubicBezTo>
                  <a:pt x="842181" y="2315534"/>
                  <a:pt x="453758" y="2237046"/>
                  <a:pt x="68500" y="2144540"/>
                </a:cubicBezTo>
                <a:lnTo>
                  <a:pt x="0" y="2127185"/>
                </a:lnTo>
                <a:lnTo>
                  <a:pt x="0" y="2070696"/>
                </a:lnTo>
                <a:lnTo>
                  <a:pt x="72441" y="2089473"/>
                </a:lnTo>
                <a:cubicBezTo>
                  <a:pt x="247961" y="2131651"/>
                  <a:pt x="424164" y="2170911"/>
                  <a:pt x="600716" y="2207843"/>
                </a:cubicBezTo>
                <a:cubicBezTo>
                  <a:pt x="988279" y="2288657"/>
                  <a:pt x="1378133" y="2357555"/>
                  <a:pt x="1769512" y="2418011"/>
                </a:cubicBezTo>
                <a:cubicBezTo>
                  <a:pt x="2052426" y="2461587"/>
                  <a:pt x="2335725" y="2501684"/>
                  <a:pt x="2613554" y="2534953"/>
                </a:cubicBezTo>
                <a:cubicBezTo>
                  <a:pt x="2605544" y="2537560"/>
                  <a:pt x="2594611" y="2527504"/>
                  <a:pt x="2581134" y="2525022"/>
                </a:cubicBezTo>
                <a:cubicBezTo>
                  <a:pt x="2087178" y="2433070"/>
                  <a:pt x="1597684" y="2322177"/>
                  <a:pt x="1112635" y="2192325"/>
                </a:cubicBezTo>
                <a:cubicBezTo>
                  <a:pt x="880453" y="2130254"/>
                  <a:pt x="649713" y="2063776"/>
                  <a:pt x="420412" y="1992892"/>
                </a:cubicBezTo>
                <a:lnTo>
                  <a:pt x="0" y="1853975"/>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2673E815-61E2-4F80-A281-395E769C89D9}"/>
              </a:ext>
            </a:extLst>
          </p:cNvPr>
          <p:cNvSpPr>
            <a:spLocks noGrp="1"/>
          </p:cNvSpPr>
          <p:nvPr>
            <p:ph type="title"/>
          </p:nvPr>
        </p:nvSpPr>
        <p:spPr>
          <a:xfrm>
            <a:off x="630936" y="630936"/>
            <a:ext cx="3599688" cy="1463040"/>
          </a:xfrm>
        </p:spPr>
        <p:txBody>
          <a:bodyPr anchor="ctr">
            <a:normAutofit/>
          </a:bodyPr>
          <a:lstStyle/>
          <a:p>
            <a:r>
              <a:rPr lang="en-US" sz="3000">
                <a:solidFill>
                  <a:srgbClr val="FFFFFF"/>
                </a:solidFill>
              </a:rPr>
              <a:t>Because I’m not an average citizen. I’m a Data Scientist…</a:t>
            </a:r>
          </a:p>
        </p:txBody>
      </p:sp>
      <p:sp>
        <p:nvSpPr>
          <p:cNvPr id="14" name="sketch line">
            <a:extLst>
              <a:ext uri="{FF2B5EF4-FFF2-40B4-BE49-F238E27FC236}">
                <a16:creationId xmlns:a16="http://schemas.microsoft.com/office/drawing/2014/main" id="{59FA8C2E-A5A7-4490-927A-7CD58343ED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353312"/>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rgbClr val="FFFFFF"/>
          </a:solidFill>
          <a:ln w="41275" cap="rnd">
            <a:solidFill>
              <a:srgbClr val="FFFFF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C46F653-A287-4092-9D36-D80DCE113E49}"/>
              </a:ext>
            </a:extLst>
          </p:cNvPr>
          <p:cNvSpPr>
            <a:spLocks noGrp="1"/>
          </p:cNvSpPr>
          <p:nvPr>
            <p:ph idx="1"/>
          </p:nvPr>
        </p:nvSpPr>
        <p:spPr>
          <a:xfrm>
            <a:off x="4474462" y="630936"/>
            <a:ext cx="7074409" cy="1463040"/>
          </a:xfrm>
        </p:spPr>
        <p:txBody>
          <a:bodyPr anchor="ctr">
            <a:normAutofit/>
          </a:bodyPr>
          <a:lstStyle/>
          <a:p>
            <a:r>
              <a:rPr lang="en-US" sz="2200">
                <a:solidFill>
                  <a:srgbClr val="FFFFFF"/>
                </a:solidFill>
                <a:hlinkClick r:id="rId2"/>
              </a:rPr>
              <a:t>Tackling Climate Change with Machine Learning</a:t>
            </a:r>
            <a:endParaRPr lang="en-US" sz="2200">
              <a:solidFill>
                <a:srgbClr val="FFFFFF"/>
              </a:solidFill>
            </a:endParaRPr>
          </a:p>
          <a:p>
            <a:r>
              <a:rPr lang="en-US" sz="2200" i="0">
                <a:solidFill>
                  <a:srgbClr val="FFFFFF"/>
                </a:solidFill>
                <a:effectLst/>
                <a:latin typeface="Calibri" panose="020F0502020204030204" pitchFamily="34" charset="0"/>
                <a:cs typeface="Calibri" panose="020F0502020204030204" pitchFamily="34" charset="0"/>
                <a:hlinkClick r:id="rId3"/>
              </a:rPr>
              <a:t>Fighting the Climate Crisis: 6 Future Game-Changers Made Possible by Deep Learning</a:t>
            </a:r>
            <a:endParaRPr lang="en-US" sz="2200" i="0">
              <a:solidFill>
                <a:srgbClr val="FFFFFF"/>
              </a:solidFill>
              <a:effectLst/>
              <a:latin typeface="Calibri" panose="020F0502020204030204" pitchFamily="34" charset="0"/>
              <a:cs typeface="Calibri" panose="020F0502020204030204" pitchFamily="34" charset="0"/>
            </a:endParaRPr>
          </a:p>
          <a:p>
            <a:pPr marL="0" indent="0">
              <a:buNone/>
            </a:pPr>
            <a:endParaRPr lang="en-US" sz="2200">
              <a:solidFill>
                <a:srgbClr val="FFFFFF"/>
              </a:solidFill>
            </a:endParaRPr>
          </a:p>
        </p:txBody>
      </p:sp>
      <p:pic>
        <p:nvPicPr>
          <p:cNvPr id="5" name="Picture 4" descr="Text&#10;&#10;Description automatically generated">
            <a:hlinkClick r:id="rId4"/>
            <a:extLst>
              <a:ext uri="{FF2B5EF4-FFF2-40B4-BE49-F238E27FC236}">
                <a16:creationId xmlns:a16="http://schemas.microsoft.com/office/drawing/2014/main" id="{9D122ACF-6404-409F-A95E-409DD849AED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0936" y="3246302"/>
            <a:ext cx="10917936" cy="2729484"/>
          </a:xfrm>
          <a:prstGeom prst="rect">
            <a:avLst/>
          </a:prstGeom>
        </p:spPr>
      </p:pic>
    </p:spTree>
    <p:extLst>
      <p:ext uri="{BB962C8B-B14F-4D97-AF65-F5344CB8AC3E}">
        <p14:creationId xmlns:p14="http://schemas.microsoft.com/office/powerpoint/2010/main" val="29937666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2" name="Rectangle 51">
            <a:extLst>
              <a:ext uri="{FF2B5EF4-FFF2-40B4-BE49-F238E27FC236}">
                <a16:creationId xmlns:a16="http://schemas.microsoft.com/office/drawing/2014/main" id="{FABB624F-BF77-4AE1-B71D-2D681D4731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7" name="Picture 6" descr="A picture containing outdoor, person, grass, ground&#10;&#10;Description automatically generated">
            <a:extLst>
              <a:ext uri="{FF2B5EF4-FFF2-40B4-BE49-F238E27FC236}">
                <a16:creationId xmlns:a16="http://schemas.microsoft.com/office/drawing/2014/main" id="{6A16CD32-E586-4D45-9BEF-3190C8EA99BC}"/>
              </a:ext>
            </a:extLst>
          </p:cNvPr>
          <p:cNvPicPr>
            <a:picLocks noChangeAspect="1"/>
          </p:cNvPicPr>
          <p:nvPr/>
        </p:nvPicPr>
        <p:blipFill rotWithShape="1">
          <a:blip r:embed="rId2">
            <a:extLst>
              <a:ext uri="{28A0092B-C50C-407E-A947-70E740481C1C}">
                <a14:useLocalDpi xmlns:a14="http://schemas.microsoft.com/office/drawing/2010/main" val="0"/>
              </a:ext>
            </a:extLst>
          </a:blip>
          <a:srcRect t="4875" r="1" b="37201"/>
          <a:stretch/>
        </p:blipFill>
        <p:spPr>
          <a:xfrm>
            <a:off x="-1" y="10"/>
            <a:ext cx="7370057" cy="6857990"/>
          </a:xfrm>
          <a:prstGeom prst="rect">
            <a:avLst/>
          </a:prstGeom>
        </p:spPr>
      </p:pic>
      <p:pic>
        <p:nvPicPr>
          <p:cNvPr id="8" name="Picture 7" descr="Diagram&#10;&#10;Description automatically generated">
            <a:extLst>
              <a:ext uri="{FF2B5EF4-FFF2-40B4-BE49-F238E27FC236}">
                <a16:creationId xmlns:a16="http://schemas.microsoft.com/office/drawing/2014/main" id="{ED4751B2-4231-415F-B462-394180BD9ECC}"/>
              </a:ext>
            </a:extLst>
          </p:cNvPr>
          <p:cNvPicPr>
            <a:picLocks noChangeAspect="1"/>
          </p:cNvPicPr>
          <p:nvPr/>
        </p:nvPicPr>
        <p:blipFill rotWithShape="1">
          <a:blip r:embed="rId3"/>
          <a:srcRect t="16844" r="-3" b="11295"/>
          <a:stretch/>
        </p:blipFill>
        <p:spPr>
          <a:xfrm>
            <a:off x="7534656" y="1"/>
            <a:ext cx="4657344" cy="3346704"/>
          </a:xfrm>
          <a:prstGeom prst="rect">
            <a:avLst/>
          </a:prstGeom>
        </p:spPr>
      </p:pic>
      <p:pic>
        <p:nvPicPr>
          <p:cNvPr id="5" name="Picture 4" descr="A picture containing outdoor, person, ground, little&#10;&#10;Description automatically generated">
            <a:extLst>
              <a:ext uri="{FF2B5EF4-FFF2-40B4-BE49-F238E27FC236}">
                <a16:creationId xmlns:a16="http://schemas.microsoft.com/office/drawing/2014/main" id="{6326A966-9E7C-4B82-A83E-A58E3552D270}"/>
              </a:ext>
            </a:extLst>
          </p:cNvPr>
          <p:cNvPicPr>
            <a:picLocks noChangeAspect="1"/>
          </p:cNvPicPr>
          <p:nvPr/>
        </p:nvPicPr>
        <p:blipFill rotWithShape="1">
          <a:blip r:embed="rId4">
            <a:extLst>
              <a:ext uri="{28A0092B-C50C-407E-A947-70E740481C1C}">
                <a14:useLocalDpi xmlns:a14="http://schemas.microsoft.com/office/drawing/2010/main" val="0"/>
              </a:ext>
            </a:extLst>
          </a:blip>
          <a:srcRect r="-3" b="2891"/>
          <a:stretch/>
        </p:blipFill>
        <p:spPr>
          <a:xfrm>
            <a:off x="7534654" y="3511296"/>
            <a:ext cx="4657346" cy="3346704"/>
          </a:xfrm>
          <a:prstGeom prst="rect">
            <a:avLst/>
          </a:prstGeom>
        </p:spPr>
      </p:pic>
    </p:spTree>
    <p:extLst>
      <p:ext uri="{BB962C8B-B14F-4D97-AF65-F5344CB8AC3E}">
        <p14:creationId xmlns:p14="http://schemas.microsoft.com/office/powerpoint/2010/main" val="36733138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5" descr="A picture containing text, building, factory, clouds&#10;&#10;Description automatically generated">
            <a:extLst>
              <a:ext uri="{FF2B5EF4-FFF2-40B4-BE49-F238E27FC236}">
                <a16:creationId xmlns:a16="http://schemas.microsoft.com/office/drawing/2014/main" id="{832C869F-BA20-4A46-A4C6-9471F25DE3F9}"/>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3236" t="9091" r="28959" b="-1"/>
          <a:stretch/>
        </p:blipFill>
        <p:spPr>
          <a:xfrm>
            <a:off x="3522468" y="10"/>
            <a:ext cx="8669532" cy="6857990"/>
          </a:xfrm>
          <a:prstGeom prst="rect">
            <a:avLst/>
          </a:prstGeom>
        </p:spPr>
      </p:pic>
      <p:sp>
        <p:nvSpPr>
          <p:cNvPr id="13" name="Rectangle 12">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D13D5B2-4494-48FE-8C55-86BCE20E7F49}"/>
              </a:ext>
            </a:extLst>
          </p:cNvPr>
          <p:cNvSpPr>
            <a:spLocks noGrp="1"/>
          </p:cNvSpPr>
          <p:nvPr>
            <p:ph type="title"/>
          </p:nvPr>
        </p:nvSpPr>
        <p:spPr>
          <a:xfrm>
            <a:off x="371094" y="1161288"/>
            <a:ext cx="3438144" cy="1124712"/>
          </a:xfrm>
        </p:spPr>
        <p:txBody>
          <a:bodyPr vert="horz" lIns="91440" tIns="45720" rIns="91440" bIns="45720" rtlCol="0" anchor="b">
            <a:normAutofit/>
          </a:bodyPr>
          <a:lstStyle/>
          <a:p>
            <a:r>
              <a:rPr lang="en-US" sz="2800" i="1"/>
              <a:t>Last words (and not mine…)</a:t>
            </a:r>
          </a:p>
        </p:txBody>
      </p:sp>
      <p:sp>
        <p:nvSpPr>
          <p:cNvPr id="15" name="Rectangle 14">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7" name="Rectangle 16">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 Placeholder 3">
            <a:extLst>
              <a:ext uri="{FF2B5EF4-FFF2-40B4-BE49-F238E27FC236}">
                <a16:creationId xmlns:a16="http://schemas.microsoft.com/office/drawing/2014/main" id="{45FC9792-F97D-4A1F-91B3-4405F6E8E520}"/>
              </a:ext>
            </a:extLst>
          </p:cNvPr>
          <p:cNvSpPr>
            <a:spLocks noGrp="1"/>
          </p:cNvSpPr>
          <p:nvPr>
            <p:ph type="body" sz="half" idx="2"/>
          </p:nvPr>
        </p:nvSpPr>
        <p:spPr>
          <a:xfrm>
            <a:off x="371094" y="2718054"/>
            <a:ext cx="3438906" cy="3207258"/>
          </a:xfrm>
        </p:spPr>
        <p:txBody>
          <a:bodyPr vert="horz" lIns="91440" tIns="45720" rIns="91440" bIns="45720" rtlCol="0" anchor="t">
            <a:normAutofit/>
          </a:bodyPr>
          <a:lstStyle/>
          <a:p>
            <a:pPr indent="-228600">
              <a:buFont typeface="Arial" panose="020B0604020202020204" pitchFamily="34" charset="0"/>
              <a:buChar char="•"/>
            </a:pPr>
            <a:r>
              <a:rPr lang="en-US" sz="1700"/>
              <a:t>“Is it political if I tell you that if we burn coal, you’re going to warm the atmosphere? Or is that a statement of fact that you’ve made political? It’s a scientific statement. The fact that there are elements of society that have made it political, that’s a whole other thing.” </a:t>
            </a:r>
          </a:p>
          <a:p>
            <a:pPr indent="-228600">
              <a:buFont typeface="Arial" panose="020B0604020202020204" pitchFamily="34" charset="0"/>
              <a:buChar char="•"/>
            </a:pPr>
            <a:r>
              <a:rPr lang="en-US" sz="1700" i="1"/>
              <a:t>Neil Degrasse Tyson</a:t>
            </a:r>
          </a:p>
        </p:txBody>
      </p:sp>
    </p:spTree>
    <p:extLst>
      <p:ext uri="{BB962C8B-B14F-4D97-AF65-F5344CB8AC3E}">
        <p14:creationId xmlns:p14="http://schemas.microsoft.com/office/powerpoint/2010/main" val="88677892"/>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otalTime>68</TotalTime>
  <Words>916</Words>
  <Application>Microsoft Office PowerPoint</Application>
  <PresentationFormat>Widescreen</PresentationFormat>
  <Paragraphs>39</Paragraphs>
  <Slides>9</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9</vt:i4>
      </vt:variant>
    </vt:vector>
  </HeadingPairs>
  <TitlesOfParts>
    <vt:vector size="16" baseType="lpstr">
      <vt:lpstr>Arial</vt:lpstr>
      <vt:lpstr>Calibri</vt:lpstr>
      <vt:lpstr>Calibri Light</vt:lpstr>
      <vt:lpstr>charter</vt:lpstr>
      <vt:lpstr>Times New Roman</vt:lpstr>
      <vt:lpstr>UCSMercury</vt:lpstr>
      <vt:lpstr>Office Theme</vt:lpstr>
      <vt:lpstr>Climate Change: Industry vs. the Citizen</vt:lpstr>
      <vt:lpstr>Confessions of a cranky old man…</vt:lpstr>
      <vt:lpstr>Hotter…</vt:lpstr>
      <vt:lpstr>Industry vs. Residents</vt:lpstr>
      <vt:lpstr>Global Greenhouse Gas Emissions</vt:lpstr>
      <vt:lpstr>PowerPoint Presentation</vt:lpstr>
      <vt:lpstr>Because I’m not an average citizen. I’m a Data Scientist…</vt:lpstr>
      <vt:lpstr>PowerPoint Presentation</vt:lpstr>
      <vt:lpstr>Last words (and not mine…)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Climate Change: Industry vs. the Citizen</dc:title>
  <dc:creator>David Kinney</dc:creator>
  <cp:lastModifiedBy>David Kinney</cp:lastModifiedBy>
  <cp:revision>13</cp:revision>
  <dcterms:created xsi:type="dcterms:W3CDTF">2021-05-09T23:02:43Z</dcterms:created>
  <dcterms:modified xsi:type="dcterms:W3CDTF">2021-05-10T00:11:10Z</dcterms:modified>
</cp:coreProperties>
</file>